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85" r:id="rId4"/>
    <p:sldId id="257" r:id="rId5"/>
    <p:sldId id="261" r:id="rId6"/>
    <p:sldId id="281" r:id="rId7"/>
    <p:sldId id="275" r:id="rId8"/>
    <p:sldId id="278" r:id="rId9"/>
    <p:sldId id="28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14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20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es.induxsoft.net/v12/?utm_source=chatgpt.co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s.induxsoft.net/v12/?utm_source=chatgpt.co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s.induxsoft.net/v12/?utm_source=chatgpt.co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es.induxsoft.net/v12/?utm_source=chatgpt.co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s.induxsoft.net/v12/?utm_source=chatgpt.com" TargetMode="External"/><Relationship Id="rId2" Type="http://schemas.openxmlformats.org/officeDocument/2006/relationships/hyperlink" Target="https://docs.induxsoft.net/es/productos/v10/Utilidades/Manual-Small-Red.md?utm_source=chatgpt.co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</a:t>
            </a:r>
            <a:r>
              <a:rPr lang="es-ES" dirty="0"/>
              <a:t> 10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499" y="0"/>
            <a:ext cx="7772400" cy="1609344"/>
          </a:xfrm>
        </p:spPr>
        <p:txBody>
          <a:bodyPr>
            <a:normAutofit/>
          </a:bodyPr>
          <a:lstStyle/>
          <a:p>
            <a:r>
              <a:rPr lang="fr-FR" sz="4000" dirty="0" err="1"/>
              <a:t>Recapitulación</a:t>
            </a:r>
            <a:r>
              <a:rPr lang="fr-FR" sz="4000" dirty="0"/>
              <a:t> </a:t>
            </a:r>
            <a:r>
              <a:rPr lang="fr-FR" sz="4000" dirty="0" err="1"/>
              <a:t>temas</a:t>
            </a:r>
            <a:r>
              <a:rPr lang="fr-FR" sz="4000" dirty="0"/>
              <a:t> </a:t>
            </a:r>
            <a:r>
              <a:rPr lang="fr-FR" sz="4000" dirty="0" err="1"/>
              <a:t>anteriores</a:t>
            </a:r>
            <a:endParaRPr lang="fr-FR" sz="40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55BC26-39EB-6943-AC21-A277E26F6884}"/>
              </a:ext>
            </a:extLst>
          </p:cNvPr>
          <p:cNvSpPr txBox="1"/>
          <p:nvPr/>
        </p:nvSpPr>
        <p:spPr>
          <a:xfrm>
            <a:off x="1178417" y="1180141"/>
            <a:ext cx="626557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Repaso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Módulo</a:t>
            </a:r>
            <a:r>
              <a:rPr lang="fr-CA" b="1" dirty="0"/>
              <a:t> 9: </a:t>
            </a:r>
            <a:r>
              <a:rPr lang="fr-CA" b="1" dirty="0" err="1"/>
              <a:t>Seguimiento</a:t>
            </a:r>
            <a:r>
              <a:rPr lang="fr-CA" b="1" dirty="0"/>
              <a:t> y </a:t>
            </a:r>
            <a:r>
              <a:rPr lang="fr-CA" b="1" dirty="0" err="1"/>
              <a:t>Fidelización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Cliente</a:t>
            </a:r>
          </a:p>
          <a:p>
            <a:r>
              <a:rPr lang="fr-CA" dirty="0"/>
              <a:t>Durante el </a:t>
            </a:r>
            <a:r>
              <a:rPr lang="fr-CA" dirty="0" err="1"/>
              <a:t>módulo</a:t>
            </a:r>
            <a:r>
              <a:rPr lang="fr-CA" dirty="0"/>
              <a:t> </a:t>
            </a:r>
            <a:r>
              <a:rPr lang="fr-CA" dirty="0" err="1"/>
              <a:t>anterior</a:t>
            </a:r>
            <a:r>
              <a:rPr lang="fr-CA" dirty="0"/>
              <a:t> </a:t>
            </a:r>
            <a:r>
              <a:rPr lang="fr-CA" dirty="0" err="1"/>
              <a:t>comprendimos</a:t>
            </a:r>
            <a:r>
              <a:rPr lang="fr-CA" dirty="0"/>
              <a:t> que </a:t>
            </a:r>
            <a:r>
              <a:rPr lang="fr-CA" b="1" dirty="0"/>
              <a:t>la venta no termina </a:t>
            </a:r>
            <a:r>
              <a:rPr lang="fr-CA" b="1" dirty="0" err="1"/>
              <a:t>cuando</a:t>
            </a:r>
            <a:r>
              <a:rPr lang="fr-CA" b="1" dirty="0"/>
              <a:t> el cliente </a:t>
            </a:r>
            <a:r>
              <a:rPr lang="fr-CA" b="1" dirty="0" err="1"/>
              <a:t>paga</a:t>
            </a:r>
            <a:r>
              <a:rPr lang="fr-CA" dirty="0"/>
              <a:t>, sino que </a:t>
            </a:r>
            <a:r>
              <a:rPr lang="fr-CA" b="1" dirty="0" err="1"/>
              <a:t>apenas</a:t>
            </a:r>
            <a:r>
              <a:rPr lang="fr-CA" b="1" dirty="0"/>
              <a:t> </a:t>
            </a:r>
            <a:r>
              <a:rPr lang="fr-CA" b="1" dirty="0" err="1"/>
              <a:t>comienza</a:t>
            </a:r>
            <a:r>
              <a:rPr lang="fr-CA" b="1" dirty="0"/>
              <a:t> </a:t>
            </a:r>
            <a:r>
              <a:rPr lang="fr-CA" b="1" dirty="0" err="1"/>
              <a:t>una</a:t>
            </a:r>
            <a:r>
              <a:rPr lang="fr-CA" b="1" dirty="0"/>
              <a:t> </a:t>
            </a:r>
            <a:r>
              <a:rPr lang="fr-CA" b="1" dirty="0" err="1"/>
              <a:t>nueva</a:t>
            </a:r>
            <a:r>
              <a:rPr lang="fr-CA" b="1" dirty="0"/>
              <a:t> </a:t>
            </a:r>
            <a:r>
              <a:rPr lang="fr-CA" b="1" dirty="0" err="1"/>
              <a:t>etapa</a:t>
            </a:r>
            <a:r>
              <a:rPr lang="fr-CA" b="1" dirty="0"/>
              <a:t>: el </a:t>
            </a:r>
            <a:r>
              <a:rPr lang="fr-CA" b="1" dirty="0" err="1"/>
              <a:t>seguimiento</a:t>
            </a:r>
            <a:r>
              <a:rPr lang="fr-CA" b="1" dirty="0"/>
              <a:t> y la </a:t>
            </a:r>
            <a:r>
              <a:rPr lang="fr-CA" b="1" dirty="0" err="1"/>
              <a:t>fidelización</a:t>
            </a:r>
            <a:r>
              <a:rPr lang="fr-CA" dirty="0"/>
              <a:t>.</a:t>
            </a:r>
            <a:br>
              <a:rPr lang="fr-CA" dirty="0"/>
            </a:br>
            <a:r>
              <a:rPr lang="fr-CA" dirty="0" err="1"/>
              <a:t>Esta</a:t>
            </a:r>
            <a:r>
              <a:rPr lang="fr-CA" dirty="0"/>
              <a:t> </a:t>
            </a:r>
            <a:r>
              <a:rPr lang="fr-CA" dirty="0" err="1"/>
              <a:t>fase</a:t>
            </a:r>
            <a:r>
              <a:rPr lang="fr-CA" dirty="0"/>
              <a:t> es clave para </a:t>
            </a:r>
            <a:r>
              <a:rPr lang="fr-CA" dirty="0" err="1"/>
              <a:t>construir</a:t>
            </a:r>
            <a:r>
              <a:rPr lang="fr-CA" dirty="0"/>
              <a:t> </a:t>
            </a:r>
            <a:r>
              <a:rPr lang="fr-CA" dirty="0" err="1"/>
              <a:t>relaciones</a:t>
            </a:r>
            <a:r>
              <a:rPr lang="fr-CA" dirty="0"/>
              <a:t> </a:t>
            </a:r>
            <a:r>
              <a:rPr lang="fr-CA" dirty="0" err="1"/>
              <a:t>comerciales</a:t>
            </a:r>
            <a:r>
              <a:rPr lang="fr-CA" dirty="0"/>
              <a:t> </a:t>
            </a:r>
            <a:r>
              <a:rPr lang="fr-CA" dirty="0" err="1"/>
              <a:t>duraderas</a:t>
            </a:r>
            <a:r>
              <a:rPr lang="fr-CA" dirty="0"/>
              <a:t>, </a:t>
            </a:r>
            <a:r>
              <a:rPr lang="fr-CA" dirty="0" err="1"/>
              <a:t>aumentar</a:t>
            </a:r>
            <a:r>
              <a:rPr lang="fr-CA" dirty="0"/>
              <a:t> la </a:t>
            </a:r>
            <a:r>
              <a:rPr lang="fr-CA" dirty="0" err="1"/>
              <a:t>recompra</a:t>
            </a:r>
            <a:r>
              <a:rPr lang="fr-CA" dirty="0"/>
              <a:t> y convertir clientes </a:t>
            </a:r>
            <a:r>
              <a:rPr lang="fr-CA" dirty="0" err="1"/>
              <a:t>satisfechos</a:t>
            </a:r>
            <a:r>
              <a:rPr lang="fr-CA" dirty="0"/>
              <a:t> en </a:t>
            </a:r>
            <a:r>
              <a:rPr lang="fr-CA" dirty="0" err="1"/>
              <a:t>promotores</a:t>
            </a:r>
            <a:r>
              <a:rPr lang="fr-CA" dirty="0"/>
              <a:t> </a:t>
            </a:r>
            <a:r>
              <a:rPr lang="fr-CA" dirty="0" err="1"/>
              <a:t>activos</a:t>
            </a:r>
            <a:r>
              <a:rPr lang="fr-CA" dirty="0"/>
              <a:t> de la marca.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B0ED12D-C1A9-EA06-7E8F-9AA7D537F8C7}"/>
              </a:ext>
            </a:extLst>
          </p:cNvPr>
          <p:cNvSpPr txBox="1"/>
          <p:nvPr/>
        </p:nvSpPr>
        <p:spPr>
          <a:xfrm>
            <a:off x="1178417" y="3765464"/>
            <a:ext cx="592750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Conclusión</a:t>
            </a:r>
            <a:r>
              <a:rPr lang="fr-CA" b="1" dirty="0"/>
              <a:t> </a:t>
            </a:r>
            <a:r>
              <a:rPr lang="fr-CA" b="1" dirty="0" err="1"/>
              <a:t>general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módulo</a:t>
            </a:r>
            <a:r>
              <a:rPr lang="fr-CA" b="1" dirty="0"/>
              <a:t> 9</a:t>
            </a:r>
          </a:p>
          <a:p>
            <a:r>
              <a:rPr lang="fr-CA" dirty="0"/>
              <a:t>El </a:t>
            </a:r>
            <a:r>
              <a:rPr lang="fr-CA" dirty="0" err="1"/>
              <a:t>seguimiento</a:t>
            </a:r>
            <a:r>
              <a:rPr lang="fr-CA" dirty="0"/>
              <a:t> y la </a:t>
            </a:r>
            <a:r>
              <a:rPr lang="fr-CA" dirty="0" err="1"/>
              <a:t>fidelización</a:t>
            </a:r>
            <a:r>
              <a:rPr lang="fr-CA" dirty="0"/>
              <a:t> no son </a:t>
            </a:r>
            <a:r>
              <a:rPr lang="fr-CA" dirty="0" err="1"/>
              <a:t>tareas</a:t>
            </a:r>
            <a:r>
              <a:rPr lang="fr-CA" dirty="0"/>
              <a:t> </a:t>
            </a:r>
            <a:r>
              <a:rPr lang="fr-CA" dirty="0" err="1"/>
              <a:t>adicionales</a:t>
            </a:r>
            <a:r>
              <a:rPr lang="fr-CA" dirty="0"/>
              <a:t>, sino </a:t>
            </a:r>
            <a:r>
              <a:rPr lang="fr-CA" b="1" dirty="0"/>
              <a:t>parte </a:t>
            </a:r>
            <a:r>
              <a:rPr lang="fr-CA" b="1" dirty="0" err="1"/>
              <a:t>esencial</a:t>
            </a:r>
            <a:r>
              <a:rPr lang="fr-CA" b="1" dirty="0"/>
              <a:t>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proceso</a:t>
            </a:r>
            <a:r>
              <a:rPr lang="fr-CA" b="1" dirty="0"/>
              <a:t> de ventas </a:t>
            </a:r>
            <a:r>
              <a:rPr lang="fr-CA" b="1" dirty="0" err="1"/>
              <a:t>profesional</a:t>
            </a:r>
            <a:r>
              <a:rPr lang="fr-CA" dirty="0"/>
              <a:t>.</a:t>
            </a:r>
            <a:br>
              <a:rPr lang="fr-CA" dirty="0"/>
            </a:br>
            <a:r>
              <a:rPr lang="fr-CA" dirty="0" err="1"/>
              <a:t>Aplicarlas</a:t>
            </a:r>
            <a:r>
              <a:rPr lang="fr-CA" dirty="0"/>
              <a:t> </a:t>
            </a:r>
            <a:r>
              <a:rPr lang="fr-CA" dirty="0" err="1"/>
              <a:t>correctamente</a:t>
            </a:r>
            <a:r>
              <a:rPr lang="fr-CA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Mejora</a:t>
            </a:r>
            <a:r>
              <a:rPr lang="fr-CA" dirty="0"/>
              <a:t> la </a:t>
            </a:r>
            <a:r>
              <a:rPr lang="fr-CA" dirty="0" err="1"/>
              <a:t>reputación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negocio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Aumenta</a:t>
            </a:r>
            <a:r>
              <a:rPr lang="fr-CA" dirty="0"/>
              <a:t> la </a:t>
            </a:r>
            <a:r>
              <a:rPr lang="fr-CA" dirty="0" err="1"/>
              <a:t>rentabilidad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Y </a:t>
            </a:r>
            <a:r>
              <a:rPr lang="fr-CA" dirty="0" err="1"/>
              <a:t>permite</a:t>
            </a:r>
            <a:r>
              <a:rPr lang="fr-CA" dirty="0"/>
              <a:t> </a:t>
            </a:r>
            <a:r>
              <a:rPr lang="fr-CA" dirty="0" err="1"/>
              <a:t>construir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b="1" dirty="0"/>
              <a:t>base </a:t>
            </a:r>
            <a:r>
              <a:rPr lang="fr-CA" b="1" dirty="0" err="1"/>
              <a:t>sólida</a:t>
            </a:r>
            <a:r>
              <a:rPr lang="fr-CA" b="1" dirty="0"/>
              <a:t> de clientes </a:t>
            </a:r>
            <a:r>
              <a:rPr lang="fr-CA" b="1" dirty="0" err="1"/>
              <a:t>recurrentes</a:t>
            </a:r>
            <a:r>
              <a:rPr lang="fr-CA" b="1" dirty="0"/>
              <a:t> y </a:t>
            </a:r>
            <a:r>
              <a:rPr lang="fr-CA" b="1" dirty="0" err="1"/>
              <a:t>embajadores</a:t>
            </a:r>
            <a:r>
              <a:rPr lang="fr-CA" b="1" dirty="0"/>
              <a:t> de la marca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76B28C-75DD-34AC-624D-C0440689D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Módulo</a:t>
            </a:r>
            <a:r>
              <a:rPr lang="fr-CA" dirty="0"/>
              <a:t> 10 — </a:t>
            </a:r>
            <a:r>
              <a:rPr lang="fr-CA" dirty="0" err="1"/>
              <a:t>Uso</a:t>
            </a:r>
            <a:r>
              <a:rPr lang="fr-CA" dirty="0"/>
              <a:t> de </a:t>
            </a:r>
            <a:r>
              <a:rPr lang="fr-CA" dirty="0" err="1"/>
              <a:t>Tecnología</a:t>
            </a:r>
            <a:r>
              <a:rPr lang="fr-CA" dirty="0"/>
              <a:t> en Ventas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8A64F6-7353-44C5-FD0E-AF8ADBE22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Objetivo</a:t>
            </a:r>
            <a:endParaRPr lang="fr-FR" dirty="0"/>
          </a:p>
          <a:p>
            <a:pPr marL="0" indent="0">
              <a:buNone/>
            </a:pPr>
            <a:r>
              <a:rPr lang="fr-CA" b="1" dirty="0" err="1"/>
              <a:t>Competencia</a:t>
            </a:r>
            <a:r>
              <a:rPr lang="fr-CA" b="1" dirty="0"/>
              <a:t> </a:t>
            </a:r>
            <a:r>
              <a:rPr lang="fr-CA" b="1" dirty="0" err="1"/>
              <a:t>general</a:t>
            </a:r>
            <a:r>
              <a:rPr lang="fr-CA" b="1" dirty="0"/>
              <a:t> a </a:t>
            </a:r>
            <a:r>
              <a:rPr lang="fr-CA" b="1" dirty="0" err="1"/>
              <a:t>certificar</a:t>
            </a:r>
            <a:r>
              <a:rPr lang="fr-CA" b="1" dirty="0"/>
              <a:t> (</a:t>
            </a:r>
            <a:r>
              <a:rPr lang="fr-CA" b="1" dirty="0" err="1"/>
              <a:t>vinculación</a:t>
            </a:r>
            <a:r>
              <a:rPr lang="fr-CA" b="1" dirty="0"/>
              <a:t> RENEC):</a:t>
            </a:r>
            <a:r>
              <a:rPr lang="fr-CA" dirty="0"/>
              <a:t> </a:t>
            </a:r>
            <a:r>
              <a:rPr lang="fr-CA" dirty="0" err="1"/>
              <a:t>Aplicar</a:t>
            </a:r>
            <a:r>
              <a:rPr lang="fr-CA" dirty="0"/>
              <a:t> </a:t>
            </a:r>
            <a:r>
              <a:rPr lang="fr-CA" dirty="0" err="1"/>
              <a:t>herramientas</a:t>
            </a:r>
            <a:r>
              <a:rPr lang="fr-CA" dirty="0"/>
              <a:t> </a:t>
            </a:r>
            <a:r>
              <a:rPr lang="fr-CA" dirty="0" err="1"/>
              <a:t>tecnológicas</a:t>
            </a:r>
            <a:r>
              <a:rPr lang="fr-CA" dirty="0"/>
              <a:t> para </a:t>
            </a:r>
            <a:r>
              <a:rPr lang="fr-CA" dirty="0" err="1"/>
              <a:t>optimizar</a:t>
            </a:r>
            <a:r>
              <a:rPr lang="fr-CA" dirty="0"/>
              <a:t> el </a:t>
            </a:r>
            <a:r>
              <a:rPr lang="fr-CA" dirty="0" err="1"/>
              <a:t>proceso</a:t>
            </a:r>
            <a:r>
              <a:rPr lang="fr-CA" dirty="0"/>
              <a:t> de ventas, </a:t>
            </a:r>
            <a:r>
              <a:rPr lang="fr-CA" dirty="0" err="1"/>
              <a:t>gestionar</a:t>
            </a:r>
            <a:r>
              <a:rPr lang="fr-CA" dirty="0"/>
              <a:t> la </a:t>
            </a:r>
            <a:r>
              <a:rPr lang="fr-CA" dirty="0" err="1"/>
              <a:t>relación</a:t>
            </a:r>
            <a:r>
              <a:rPr lang="fr-CA" dirty="0"/>
              <a:t> con clientes y </a:t>
            </a:r>
            <a:r>
              <a:rPr lang="fr-CA" dirty="0" err="1"/>
              <a:t>tomar</a:t>
            </a:r>
            <a:r>
              <a:rPr lang="fr-CA" dirty="0"/>
              <a:t> </a:t>
            </a:r>
            <a:r>
              <a:rPr lang="fr-CA" dirty="0" err="1"/>
              <a:t>decisiones</a:t>
            </a:r>
            <a:r>
              <a:rPr lang="fr-CA" dirty="0"/>
              <a:t> </a:t>
            </a:r>
            <a:r>
              <a:rPr lang="fr-CA" dirty="0" err="1"/>
              <a:t>basadas</a:t>
            </a:r>
            <a:r>
              <a:rPr lang="fr-CA" dirty="0"/>
              <a:t> en </a:t>
            </a:r>
            <a:r>
              <a:rPr lang="fr-CA" dirty="0" err="1"/>
              <a:t>datos</a:t>
            </a:r>
            <a:r>
              <a:rPr lang="fr-CA" dirty="0"/>
              <a:t>, conforme a los </a:t>
            </a:r>
            <a:r>
              <a:rPr lang="fr-CA" dirty="0" err="1"/>
              <a:t>estándares</a:t>
            </a:r>
            <a:r>
              <a:rPr lang="fr-CA" dirty="0"/>
              <a:t> de </a:t>
            </a:r>
            <a:r>
              <a:rPr lang="fr-CA" dirty="0" err="1"/>
              <a:t>competencia</a:t>
            </a:r>
            <a:r>
              <a:rPr lang="fr-CA" dirty="0"/>
              <a:t> </a:t>
            </a:r>
            <a:r>
              <a:rPr lang="fr-CA" dirty="0" err="1"/>
              <a:t>laboral</a:t>
            </a:r>
            <a:r>
              <a:rPr lang="fr-CA" dirty="0"/>
              <a:t> </a:t>
            </a:r>
            <a:r>
              <a:rPr lang="fr-CA" dirty="0" err="1"/>
              <a:t>registrados</a:t>
            </a:r>
            <a:r>
              <a:rPr lang="fr-CA" dirty="0"/>
              <a:t> en el RENEC.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8548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52138" cy="1609344"/>
          </a:xfrm>
        </p:spPr>
        <p:txBody>
          <a:bodyPr>
            <a:normAutofit/>
          </a:bodyPr>
          <a:lstStyle/>
          <a:p>
            <a:pPr algn="just"/>
            <a:r>
              <a:rPr lang="fr-CA" b="1" dirty="0" err="1"/>
              <a:t>Objetivos</a:t>
            </a:r>
            <a:r>
              <a:rPr lang="fr-CA" b="1" dirty="0"/>
              <a:t> de </a:t>
            </a:r>
            <a:r>
              <a:rPr lang="fr-CA" b="1" dirty="0" err="1"/>
              <a:t>aprendizaje</a:t>
            </a:r>
            <a:endParaRPr lang="fr-CA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6184F6-D0DA-32B7-47A5-07FCD59B759D}"/>
              </a:ext>
            </a:extLst>
          </p:cNvPr>
          <p:cNvSpPr txBox="1"/>
          <p:nvPr/>
        </p:nvSpPr>
        <p:spPr>
          <a:xfrm>
            <a:off x="685800" y="2122892"/>
            <a:ext cx="807505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/>
              <a:t>Al </a:t>
            </a:r>
            <a:r>
              <a:rPr lang="fr-CA" dirty="0" err="1"/>
              <a:t>finalizar</a:t>
            </a:r>
            <a:r>
              <a:rPr lang="fr-CA" dirty="0"/>
              <a:t> el </a:t>
            </a:r>
            <a:r>
              <a:rPr lang="fr-CA" dirty="0" err="1"/>
              <a:t>módulo</a:t>
            </a:r>
            <a:r>
              <a:rPr lang="fr-CA" dirty="0"/>
              <a:t>, el participante </a:t>
            </a:r>
            <a:r>
              <a:rPr lang="fr-CA" dirty="0" err="1"/>
              <a:t>será</a:t>
            </a:r>
            <a:r>
              <a:rPr lang="fr-CA" dirty="0"/>
              <a:t> </a:t>
            </a:r>
            <a:r>
              <a:rPr lang="fr-CA" dirty="0" err="1"/>
              <a:t>capaz</a:t>
            </a:r>
            <a:r>
              <a:rPr lang="fr-CA" dirty="0"/>
              <a:t> de:</a:t>
            </a:r>
          </a:p>
          <a:p>
            <a:pPr algn="just">
              <a:buFont typeface="+mj-lt"/>
              <a:buAutoNum type="arabicPeriod"/>
            </a:pPr>
            <a:r>
              <a:rPr lang="fr-CA" dirty="0" err="1"/>
              <a:t>Identificar</a:t>
            </a:r>
            <a:r>
              <a:rPr lang="fr-CA" dirty="0"/>
              <a:t> y </a:t>
            </a:r>
            <a:r>
              <a:rPr lang="fr-CA" dirty="0" err="1"/>
              <a:t>explicar</a:t>
            </a:r>
            <a:r>
              <a:rPr lang="fr-CA" dirty="0"/>
              <a:t> las </a:t>
            </a:r>
            <a:r>
              <a:rPr lang="fr-CA" dirty="0" err="1"/>
              <a:t>funciones</a:t>
            </a:r>
            <a:r>
              <a:rPr lang="fr-CA" dirty="0"/>
              <a:t> de las </a:t>
            </a:r>
            <a:r>
              <a:rPr lang="fr-CA" dirty="0" err="1"/>
              <a:t>herramientas</a:t>
            </a:r>
            <a:r>
              <a:rPr lang="fr-CA" dirty="0"/>
              <a:t> </a:t>
            </a:r>
            <a:r>
              <a:rPr lang="fr-CA" dirty="0" err="1"/>
              <a:t>tecnológicas</a:t>
            </a:r>
            <a:r>
              <a:rPr lang="fr-CA" dirty="0"/>
              <a:t> </a:t>
            </a:r>
            <a:r>
              <a:rPr lang="fr-CA" dirty="0" err="1"/>
              <a:t>aplicables</a:t>
            </a:r>
            <a:r>
              <a:rPr lang="fr-CA" dirty="0"/>
              <a:t> al </a:t>
            </a:r>
            <a:r>
              <a:rPr lang="fr-CA" dirty="0" err="1"/>
              <a:t>proceso</a:t>
            </a:r>
            <a:r>
              <a:rPr lang="fr-CA" dirty="0"/>
              <a:t> de ventas </a:t>
            </a:r>
            <a:r>
              <a:rPr lang="fr-CA" dirty="0" err="1"/>
              <a:t>usando</a:t>
            </a:r>
            <a:r>
              <a:rPr lang="fr-CA" dirty="0"/>
              <a:t> </a:t>
            </a:r>
            <a:r>
              <a:rPr lang="fr-CA" dirty="0" err="1"/>
              <a:t>Induxsoft</a:t>
            </a:r>
            <a:r>
              <a:rPr lang="fr-CA" dirty="0"/>
              <a:t> V12 (ERP/CRM). </a:t>
            </a:r>
            <a:r>
              <a:rPr lang="fr-CA" dirty="0">
                <a:hlinkClick r:id="rId2"/>
              </a:rPr>
              <a:t>Induxsoft+1</a:t>
            </a:r>
            <a:endParaRPr lang="fr-CA" dirty="0"/>
          </a:p>
          <a:p>
            <a:pPr algn="just">
              <a:buFont typeface="+mj-lt"/>
              <a:buAutoNum type="arabicPeriod"/>
            </a:pPr>
            <a:r>
              <a:rPr lang="fr-CA" dirty="0" err="1"/>
              <a:t>Configurar</a:t>
            </a:r>
            <a:r>
              <a:rPr lang="fr-CA" dirty="0"/>
              <a:t> y </a:t>
            </a:r>
            <a:r>
              <a:rPr lang="fr-CA" dirty="0" err="1"/>
              <a:t>usar</a:t>
            </a:r>
            <a:r>
              <a:rPr lang="fr-CA" dirty="0"/>
              <a:t> un CRM para captura de leads, </a:t>
            </a:r>
            <a:r>
              <a:rPr lang="fr-CA" dirty="0" err="1"/>
              <a:t>gestión</a:t>
            </a:r>
            <a:r>
              <a:rPr lang="fr-CA" dirty="0"/>
              <a:t> de </a:t>
            </a:r>
            <a:r>
              <a:rPr lang="fr-CA" dirty="0" err="1"/>
              <a:t>oportunidades</a:t>
            </a:r>
            <a:r>
              <a:rPr lang="fr-CA" dirty="0"/>
              <a:t> y </a:t>
            </a:r>
            <a:r>
              <a:rPr lang="fr-CA" dirty="0" err="1"/>
              <a:t>seguimiento</a:t>
            </a:r>
            <a:r>
              <a:rPr lang="fr-CA" dirty="0"/>
              <a:t> de clientes en </a:t>
            </a:r>
            <a:r>
              <a:rPr lang="fr-CA" dirty="0" err="1"/>
              <a:t>Induxsoft</a:t>
            </a:r>
            <a:r>
              <a:rPr lang="fr-CA" dirty="0"/>
              <a:t> V12. </a:t>
            </a:r>
            <a:r>
              <a:rPr lang="fr-CA" dirty="0">
                <a:hlinkClick r:id="rId2"/>
              </a:rPr>
              <a:t>Induxsoft</a:t>
            </a:r>
            <a:endParaRPr lang="fr-CA" dirty="0"/>
          </a:p>
          <a:p>
            <a:pPr algn="just">
              <a:buFont typeface="+mj-lt"/>
              <a:buAutoNum type="arabicPeriod"/>
            </a:pPr>
            <a:r>
              <a:rPr lang="fr-CA" dirty="0" err="1"/>
              <a:t>Generar</a:t>
            </a:r>
            <a:r>
              <a:rPr lang="fr-CA" dirty="0"/>
              <a:t> y </a:t>
            </a:r>
            <a:r>
              <a:rPr lang="fr-CA" dirty="0" err="1"/>
              <a:t>leer</a:t>
            </a:r>
            <a:r>
              <a:rPr lang="fr-CA" dirty="0"/>
              <a:t> </a:t>
            </a:r>
            <a:r>
              <a:rPr lang="fr-CA" dirty="0" err="1"/>
              <a:t>analítica</a:t>
            </a:r>
            <a:r>
              <a:rPr lang="fr-CA" dirty="0"/>
              <a:t> de ventas (reportes y </a:t>
            </a:r>
            <a:r>
              <a:rPr lang="fr-CA" dirty="0" err="1"/>
              <a:t>dashboards</a:t>
            </a:r>
            <a:r>
              <a:rPr lang="fr-CA" dirty="0"/>
              <a:t>) para </a:t>
            </a:r>
            <a:r>
              <a:rPr lang="fr-CA" dirty="0" err="1"/>
              <a:t>apoyar</a:t>
            </a:r>
            <a:r>
              <a:rPr lang="fr-CA" dirty="0"/>
              <a:t> </a:t>
            </a:r>
            <a:r>
              <a:rPr lang="fr-CA" dirty="0" err="1"/>
              <a:t>decisiones</a:t>
            </a:r>
            <a:r>
              <a:rPr lang="fr-CA" dirty="0"/>
              <a:t> </a:t>
            </a:r>
            <a:r>
              <a:rPr lang="fr-CA" dirty="0" err="1"/>
              <a:t>operativas</a:t>
            </a:r>
            <a:r>
              <a:rPr lang="fr-CA" dirty="0"/>
              <a:t> y </a:t>
            </a:r>
            <a:r>
              <a:rPr lang="fr-CA" dirty="0" err="1"/>
              <a:t>comerciales</a:t>
            </a:r>
            <a:r>
              <a:rPr lang="fr-CA" dirty="0"/>
              <a:t>. </a:t>
            </a:r>
            <a:r>
              <a:rPr lang="fr-CA" dirty="0">
                <a:hlinkClick r:id="rId2"/>
              </a:rPr>
              <a:t>Induxsoft</a:t>
            </a:r>
            <a:endParaRPr lang="fr-CA" dirty="0"/>
          </a:p>
          <a:p>
            <a:pPr algn="just">
              <a:buFont typeface="+mj-lt"/>
              <a:buAutoNum type="arabicPeriod"/>
            </a:pPr>
            <a:r>
              <a:rPr lang="fr-CA" dirty="0" err="1"/>
              <a:t>Integrar</a:t>
            </a:r>
            <a:r>
              <a:rPr lang="fr-CA" dirty="0"/>
              <a:t> </a:t>
            </a:r>
            <a:r>
              <a:rPr lang="fr-CA" dirty="0" err="1"/>
              <a:t>automatizaciones</a:t>
            </a:r>
            <a:r>
              <a:rPr lang="fr-CA" dirty="0"/>
              <a:t> e </a:t>
            </a:r>
            <a:r>
              <a:rPr lang="fr-CA" dirty="0" err="1"/>
              <a:t>innovaciones</a:t>
            </a:r>
            <a:r>
              <a:rPr lang="fr-CA" dirty="0"/>
              <a:t> </a:t>
            </a:r>
            <a:r>
              <a:rPr lang="fr-CA" dirty="0" err="1"/>
              <a:t>tecnológicas</a:t>
            </a:r>
            <a:r>
              <a:rPr lang="fr-CA" dirty="0"/>
              <a:t> disponibles en V12 (</a:t>
            </a:r>
            <a:r>
              <a:rPr lang="fr-CA" dirty="0" err="1"/>
              <a:t>mensajería</a:t>
            </a:r>
            <a:r>
              <a:rPr lang="fr-CA" dirty="0"/>
              <a:t> interna, </a:t>
            </a:r>
            <a:r>
              <a:rPr lang="fr-CA" dirty="0" err="1"/>
              <a:t>procesos</a:t>
            </a:r>
            <a:r>
              <a:rPr lang="fr-CA" dirty="0"/>
              <a:t>, </a:t>
            </a:r>
            <a:r>
              <a:rPr lang="fr-CA" dirty="0" err="1"/>
              <a:t>importaciones</a:t>
            </a:r>
            <a:r>
              <a:rPr lang="fr-CA" dirty="0"/>
              <a:t>) para </a:t>
            </a:r>
            <a:r>
              <a:rPr lang="fr-CA" dirty="0" err="1"/>
              <a:t>mejorar</a:t>
            </a:r>
            <a:r>
              <a:rPr lang="fr-CA" dirty="0"/>
              <a:t> el </a:t>
            </a:r>
            <a:r>
              <a:rPr lang="fr-CA" dirty="0" err="1"/>
              <a:t>cierre</a:t>
            </a:r>
            <a:r>
              <a:rPr lang="fr-CA" dirty="0"/>
              <a:t> de ventas.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40364"/>
            <a:ext cx="7772400" cy="1609344"/>
          </a:xfrm>
        </p:spPr>
        <p:txBody>
          <a:bodyPr/>
          <a:lstStyle/>
          <a:p>
            <a:r>
              <a:rPr lang="fr-CA" dirty="0"/>
              <a:t>10.1 </a:t>
            </a:r>
            <a:r>
              <a:rPr lang="fr-CA" dirty="0" err="1"/>
              <a:t>Herramientas</a:t>
            </a:r>
            <a:r>
              <a:rPr lang="fr-CA" dirty="0"/>
              <a:t> </a:t>
            </a:r>
            <a:r>
              <a:rPr lang="fr-CA" dirty="0" err="1"/>
              <a:t>tecnológicas</a:t>
            </a:r>
            <a:r>
              <a:rPr lang="fr-CA" dirty="0"/>
              <a:t> para </a:t>
            </a:r>
            <a:r>
              <a:rPr lang="fr-CA" dirty="0" err="1"/>
              <a:t>mejorar</a:t>
            </a:r>
            <a:r>
              <a:rPr lang="fr-CA" dirty="0"/>
              <a:t> el </a:t>
            </a:r>
            <a:r>
              <a:rPr lang="fr-CA" dirty="0" err="1"/>
              <a:t>proceso</a:t>
            </a:r>
            <a:r>
              <a:rPr lang="fr-CA" dirty="0"/>
              <a:t> de ventas</a:t>
            </a:r>
            <a:endParaRPr lang="fr-CA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77EC3A-6E94-1BC3-0D30-D51863F58670}"/>
              </a:ext>
            </a:extLst>
          </p:cNvPr>
          <p:cNvSpPr txBox="1"/>
          <p:nvPr/>
        </p:nvSpPr>
        <p:spPr>
          <a:xfrm>
            <a:off x="1200955" y="2277851"/>
            <a:ext cx="61722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/>
              <a:t>Panorama </a:t>
            </a:r>
            <a:r>
              <a:rPr lang="fr-CA" dirty="0" err="1"/>
              <a:t>breve</a:t>
            </a:r>
            <a:r>
              <a:rPr lang="fr-CA" dirty="0"/>
              <a:t>: ERP+CRM </a:t>
            </a:r>
            <a:r>
              <a:rPr lang="fr-CA" dirty="0" err="1"/>
              <a:t>como</a:t>
            </a:r>
            <a:r>
              <a:rPr lang="fr-CA" dirty="0"/>
              <a:t> </a:t>
            </a:r>
            <a:r>
              <a:rPr lang="fr-CA" dirty="0" err="1"/>
              <a:t>plataforma</a:t>
            </a:r>
            <a:r>
              <a:rPr lang="fr-CA" dirty="0"/>
              <a:t> </a:t>
            </a:r>
            <a:r>
              <a:rPr lang="fr-CA" dirty="0" err="1"/>
              <a:t>integrada</a:t>
            </a:r>
            <a:r>
              <a:rPr lang="fr-CA" dirty="0"/>
              <a:t> — </a:t>
            </a:r>
            <a:r>
              <a:rPr lang="fr-CA" dirty="0" err="1"/>
              <a:t>beneficios</a:t>
            </a:r>
            <a:r>
              <a:rPr lang="fr-CA" dirty="0"/>
              <a:t> (</a:t>
            </a:r>
            <a:r>
              <a:rPr lang="fr-CA" dirty="0" err="1"/>
              <a:t>centralización</a:t>
            </a:r>
            <a:r>
              <a:rPr lang="fr-CA" dirty="0"/>
              <a:t> de clientes, historial, </a:t>
            </a:r>
            <a:r>
              <a:rPr lang="fr-CA" dirty="0" err="1"/>
              <a:t>inventarios</a:t>
            </a:r>
            <a:r>
              <a:rPr lang="fr-CA" dirty="0"/>
              <a:t>, </a:t>
            </a:r>
            <a:r>
              <a:rPr lang="fr-CA" dirty="0" err="1"/>
              <a:t>facturación</a:t>
            </a:r>
            <a:r>
              <a:rPr lang="fr-CA" dirty="0"/>
              <a:t>). </a:t>
            </a:r>
            <a:r>
              <a:rPr lang="fr-CA" dirty="0">
                <a:hlinkClick r:id="rId2"/>
              </a:rPr>
              <a:t>Induxsoft</a:t>
            </a:r>
            <a:endParaRPr lang="fr-CA" dirty="0"/>
          </a:p>
          <a:p>
            <a:pPr algn="just"/>
            <a:r>
              <a:rPr lang="fr-CA" dirty="0" err="1"/>
              <a:t>Componentes</a:t>
            </a:r>
            <a:r>
              <a:rPr lang="fr-CA" dirty="0"/>
              <a:t> </a:t>
            </a:r>
            <a:r>
              <a:rPr lang="fr-CA" dirty="0" err="1"/>
              <a:t>útiles</a:t>
            </a:r>
            <a:r>
              <a:rPr lang="fr-CA" dirty="0"/>
              <a:t> en V12 para ventas: </a:t>
            </a:r>
            <a:r>
              <a:rPr lang="fr-CA" dirty="0" err="1"/>
              <a:t>módulos</a:t>
            </a:r>
            <a:r>
              <a:rPr lang="fr-CA" dirty="0"/>
              <a:t> de Ventas y </a:t>
            </a:r>
            <a:r>
              <a:rPr lang="fr-CA" dirty="0" err="1"/>
              <a:t>Atención</a:t>
            </a:r>
            <a:r>
              <a:rPr lang="fr-CA" dirty="0"/>
              <a:t> al Cliente, </a:t>
            </a:r>
            <a:r>
              <a:rPr lang="fr-CA" dirty="0" err="1"/>
              <a:t>Gestión</a:t>
            </a:r>
            <a:r>
              <a:rPr lang="fr-CA" dirty="0"/>
              <a:t> de </a:t>
            </a:r>
            <a:r>
              <a:rPr lang="fr-CA" dirty="0" err="1"/>
              <a:t>inventarios</a:t>
            </a:r>
            <a:r>
              <a:rPr lang="fr-CA" dirty="0"/>
              <a:t>, </a:t>
            </a:r>
            <a:r>
              <a:rPr lang="fr-CA" dirty="0" err="1"/>
              <a:t>Facturación</a:t>
            </a:r>
            <a:r>
              <a:rPr lang="fr-CA" dirty="0"/>
              <a:t> (CFDI), Punto de venta, y </a:t>
            </a:r>
            <a:r>
              <a:rPr lang="fr-CA" dirty="0" err="1"/>
              <a:t>comunicaciones</a:t>
            </a:r>
            <a:r>
              <a:rPr lang="fr-CA" dirty="0"/>
              <a:t> internas (</a:t>
            </a:r>
            <a:r>
              <a:rPr lang="fr-CA" dirty="0" err="1"/>
              <a:t>SmallRed</a:t>
            </a:r>
            <a:r>
              <a:rPr lang="fr-CA" dirty="0"/>
              <a:t>/Chat). </a:t>
            </a:r>
            <a:r>
              <a:rPr lang="fr-CA" dirty="0">
                <a:hlinkClick r:id="rId2"/>
              </a:rPr>
              <a:t>Induxsoft+1</a:t>
            </a:r>
            <a:endParaRPr lang="fr-CA" dirty="0"/>
          </a:p>
          <a:p>
            <a:pPr algn="just"/>
            <a:r>
              <a:rPr lang="fr-CA" dirty="0" err="1"/>
              <a:t>Buenas</a:t>
            </a:r>
            <a:r>
              <a:rPr lang="fr-CA" dirty="0"/>
              <a:t> </a:t>
            </a:r>
            <a:r>
              <a:rPr lang="fr-CA" dirty="0" err="1"/>
              <a:t>prácticas</a:t>
            </a:r>
            <a:r>
              <a:rPr lang="fr-CA" dirty="0"/>
              <a:t>: </a:t>
            </a:r>
            <a:r>
              <a:rPr lang="fr-CA" dirty="0" err="1"/>
              <a:t>seguridad</a:t>
            </a:r>
            <a:r>
              <a:rPr lang="fr-CA" dirty="0"/>
              <a:t> de </a:t>
            </a:r>
            <a:r>
              <a:rPr lang="fr-CA" dirty="0" err="1"/>
              <a:t>datos</a:t>
            </a:r>
            <a:r>
              <a:rPr lang="fr-CA" dirty="0"/>
              <a:t>, </a:t>
            </a:r>
            <a:r>
              <a:rPr lang="fr-CA" dirty="0" err="1"/>
              <a:t>permisos</a:t>
            </a:r>
            <a:r>
              <a:rPr lang="fr-CA" dirty="0"/>
              <a:t> de </a:t>
            </a:r>
            <a:r>
              <a:rPr lang="fr-CA" dirty="0" err="1"/>
              <a:t>usuario</a:t>
            </a:r>
            <a:r>
              <a:rPr lang="fr-CA" dirty="0"/>
              <a:t>, </a:t>
            </a:r>
            <a:r>
              <a:rPr lang="fr-CA" dirty="0" err="1"/>
              <a:t>respaldo</a:t>
            </a:r>
            <a:r>
              <a:rPr lang="fr-CA" dirty="0"/>
              <a:t> y control de </a:t>
            </a:r>
            <a:r>
              <a:rPr lang="fr-CA" dirty="0" err="1"/>
              <a:t>versiones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99CB5-6C45-722E-C8E1-3617BB6A2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488" y="257577"/>
            <a:ext cx="8770512" cy="1609344"/>
          </a:xfrm>
        </p:spPr>
        <p:txBody>
          <a:bodyPr/>
          <a:lstStyle/>
          <a:p>
            <a:r>
              <a:rPr lang="fr-CA" dirty="0"/>
              <a:t>10.2 </a:t>
            </a:r>
            <a:r>
              <a:rPr lang="fr-CA" dirty="0" err="1"/>
              <a:t>Uso</a:t>
            </a:r>
            <a:r>
              <a:rPr lang="fr-CA" dirty="0"/>
              <a:t> de CRM y software de </a:t>
            </a:r>
            <a:r>
              <a:rPr lang="fr-CA" dirty="0" err="1"/>
              <a:t>gestión</a:t>
            </a:r>
            <a:r>
              <a:rPr lang="fr-CA" dirty="0"/>
              <a:t> de ventas</a:t>
            </a:r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E90467D-F5A1-5A72-93E6-588D756AE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099" y="4336809"/>
            <a:ext cx="2243427" cy="301136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EE3416-2FD9-C06A-3523-D0B0D6A85999}"/>
              </a:ext>
            </a:extLst>
          </p:cNvPr>
          <p:cNvSpPr txBox="1"/>
          <p:nvPr/>
        </p:nvSpPr>
        <p:spPr>
          <a:xfrm>
            <a:off x="1387699" y="2305484"/>
            <a:ext cx="674209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 err="1"/>
              <a:t>Conceptos</a:t>
            </a:r>
            <a:r>
              <a:rPr lang="fr-CA" dirty="0"/>
              <a:t>: lead → </a:t>
            </a:r>
            <a:r>
              <a:rPr lang="fr-CA" dirty="0" err="1"/>
              <a:t>contacto</a:t>
            </a:r>
            <a:r>
              <a:rPr lang="fr-CA" dirty="0"/>
              <a:t> → </a:t>
            </a:r>
            <a:r>
              <a:rPr lang="fr-CA" dirty="0" err="1"/>
              <a:t>oportunidad</a:t>
            </a:r>
            <a:r>
              <a:rPr lang="fr-CA" dirty="0"/>
              <a:t> → </a:t>
            </a:r>
            <a:r>
              <a:rPr lang="fr-CA" dirty="0" err="1"/>
              <a:t>cotización</a:t>
            </a:r>
            <a:r>
              <a:rPr lang="fr-CA" dirty="0"/>
              <a:t> → </a:t>
            </a:r>
            <a:r>
              <a:rPr lang="fr-CA" dirty="0" err="1"/>
              <a:t>pedido</a:t>
            </a:r>
            <a:r>
              <a:rPr lang="fr-CA" dirty="0"/>
              <a:t> → factura.</a:t>
            </a:r>
          </a:p>
          <a:p>
            <a:r>
              <a:rPr lang="fr-CA" dirty="0" err="1"/>
              <a:t>Configuración</a:t>
            </a:r>
            <a:r>
              <a:rPr lang="fr-CA" dirty="0"/>
              <a:t> </a:t>
            </a:r>
            <a:r>
              <a:rPr lang="fr-CA" dirty="0" err="1"/>
              <a:t>inicial</a:t>
            </a:r>
            <a:r>
              <a:rPr lang="fr-CA" dirty="0"/>
              <a:t> en V12: </a:t>
            </a:r>
            <a:r>
              <a:rPr lang="fr-CA" dirty="0" err="1"/>
              <a:t>crear</a:t>
            </a:r>
            <a:r>
              <a:rPr lang="fr-CA" dirty="0"/>
              <a:t> </a:t>
            </a:r>
            <a:r>
              <a:rPr lang="fr-CA" dirty="0" err="1"/>
              <a:t>usuarios</a:t>
            </a:r>
            <a:r>
              <a:rPr lang="fr-CA" dirty="0"/>
              <a:t>, </a:t>
            </a:r>
            <a:r>
              <a:rPr lang="fr-CA" dirty="0" err="1"/>
              <a:t>roles</a:t>
            </a:r>
            <a:r>
              <a:rPr lang="fr-CA" dirty="0"/>
              <a:t>, pipeline de ventas, </a:t>
            </a:r>
            <a:r>
              <a:rPr lang="fr-CA" dirty="0" err="1"/>
              <a:t>etapas</a:t>
            </a:r>
            <a:r>
              <a:rPr lang="fr-CA" dirty="0"/>
              <a:t>, campos </a:t>
            </a:r>
            <a:r>
              <a:rPr lang="fr-CA" dirty="0" err="1"/>
              <a:t>personalizados</a:t>
            </a:r>
            <a:r>
              <a:rPr lang="fr-CA" dirty="0"/>
              <a:t>. </a:t>
            </a:r>
            <a:r>
              <a:rPr lang="fr-CA" dirty="0">
                <a:hlinkClick r:id="rId3"/>
              </a:rPr>
              <a:t>Induxsoft</a:t>
            </a:r>
            <a:endParaRPr lang="fr-CA" dirty="0"/>
          </a:p>
          <a:p>
            <a:r>
              <a:rPr lang="fr-CA" dirty="0" err="1"/>
              <a:t>Flujo</a:t>
            </a:r>
            <a:r>
              <a:rPr lang="fr-CA" dirty="0"/>
              <a:t> </a:t>
            </a:r>
            <a:r>
              <a:rPr lang="fr-CA" dirty="0" err="1"/>
              <a:t>práctico</a:t>
            </a:r>
            <a:r>
              <a:rPr lang="fr-CA" dirty="0"/>
              <a:t> (taller): captura de lead, </a:t>
            </a:r>
            <a:r>
              <a:rPr lang="fr-CA" dirty="0" err="1"/>
              <a:t>asignación</a:t>
            </a:r>
            <a:r>
              <a:rPr lang="fr-CA" dirty="0"/>
              <a:t> </a:t>
            </a:r>
            <a:r>
              <a:rPr lang="fr-CA" dirty="0" err="1"/>
              <a:t>automática</a:t>
            </a:r>
            <a:r>
              <a:rPr lang="fr-CA" dirty="0"/>
              <a:t>, </a:t>
            </a:r>
            <a:r>
              <a:rPr lang="fr-CA" dirty="0" err="1"/>
              <a:t>conversión</a:t>
            </a:r>
            <a:r>
              <a:rPr lang="fr-CA" dirty="0"/>
              <a:t> a </a:t>
            </a:r>
            <a:r>
              <a:rPr lang="fr-CA" dirty="0" err="1"/>
              <a:t>oportunidad</a:t>
            </a:r>
            <a:r>
              <a:rPr lang="fr-CA" dirty="0"/>
              <a:t>, </a:t>
            </a:r>
            <a:r>
              <a:rPr lang="fr-CA" dirty="0" err="1"/>
              <a:t>generar</a:t>
            </a:r>
            <a:r>
              <a:rPr lang="fr-CA" dirty="0"/>
              <a:t> </a:t>
            </a:r>
            <a:r>
              <a:rPr lang="fr-CA" dirty="0" err="1"/>
              <a:t>cotización</a:t>
            </a:r>
            <a:r>
              <a:rPr lang="fr-CA" dirty="0"/>
              <a:t> y registrar </a:t>
            </a:r>
            <a:r>
              <a:rPr lang="fr-CA" dirty="0" err="1"/>
              <a:t>cierre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5634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8188DD7E-EE30-FA2D-5A30-ED65A6100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10.3 </a:t>
            </a:r>
            <a:r>
              <a:rPr lang="fr-CA" dirty="0" err="1"/>
              <a:t>Analítica</a:t>
            </a:r>
            <a:r>
              <a:rPr lang="fr-CA" dirty="0"/>
              <a:t> de ventas y toma de </a:t>
            </a:r>
            <a:r>
              <a:rPr lang="fr-CA" dirty="0" err="1"/>
              <a:t>decisiones</a:t>
            </a:r>
            <a:r>
              <a:rPr lang="fr-CA" dirty="0"/>
              <a:t> </a:t>
            </a:r>
            <a:r>
              <a:rPr lang="fr-CA" dirty="0" err="1"/>
              <a:t>basada</a:t>
            </a:r>
            <a:r>
              <a:rPr lang="fr-CA" dirty="0"/>
              <a:t> en </a:t>
            </a:r>
            <a:r>
              <a:rPr lang="fr-CA" dirty="0" err="1"/>
              <a:t>datos</a:t>
            </a:r>
            <a:endParaRPr lang="fr-CA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ABCA13B-CCFB-A365-10D9-D81B78B8D8E4}"/>
              </a:ext>
            </a:extLst>
          </p:cNvPr>
          <p:cNvSpPr txBox="1"/>
          <p:nvPr/>
        </p:nvSpPr>
        <p:spPr>
          <a:xfrm>
            <a:off x="1265349" y="2287562"/>
            <a:ext cx="661330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/>
              <a:t>KPIs clave: </a:t>
            </a:r>
            <a:r>
              <a:rPr lang="fr-CA" dirty="0" err="1"/>
              <a:t>tasa</a:t>
            </a:r>
            <a:r>
              <a:rPr lang="fr-CA" dirty="0"/>
              <a:t> de </a:t>
            </a:r>
            <a:r>
              <a:rPr lang="fr-CA" dirty="0" err="1"/>
              <a:t>conversión</a:t>
            </a:r>
            <a:r>
              <a:rPr lang="fr-CA" dirty="0"/>
              <a:t>, </a:t>
            </a:r>
            <a:r>
              <a:rPr lang="fr-CA" dirty="0" err="1"/>
              <a:t>tiempo</a:t>
            </a:r>
            <a:r>
              <a:rPr lang="fr-CA" dirty="0"/>
              <a:t> </a:t>
            </a:r>
            <a:r>
              <a:rPr lang="fr-CA" dirty="0" err="1"/>
              <a:t>promedio</a:t>
            </a:r>
            <a:r>
              <a:rPr lang="fr-CA" dirty="0"/>
              <a:t> de </a:t>
            </a:r>
            <a:r>
              <a:rPr lang="fr-CA" dirty="0" err="1"/>
              <a:t>cierre</a:t>
            </a:r>
            <a:r>
              <a:rPr lang="fr-CA" dirty="0"/>
              <a:t>, </a:t>
            </a:r>
            <a:r>
              <a:rPr lang="fr-CA" dirty="0" err="1"/>
              <a:t>valor</a:t>
            </a:r>
            <a:r>
              <a:rPr lang="fr-CA" dirty="0"/>
              <a:t> medio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pedido</a:t>
            </a:r>
            <a:r>
              <a:rPr lang="fr-CA" dirty="0"/>
              <a:t>, pipeline value, ventas </a:t>
            </a:r>
            <a:r>
              <a:rPr lang="fr-CA" dirty="0" err="1"/>
              <a:t>por</a:t>
            </a:r>
            <a:r>
              <a:rPr lang="fr-CA" dirty="0"/>
              <a:t> canal.</a:t>
            </a:r>
          </a:p>
          <a:p>
            <a:pPr algn="just"/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obtenerlos</a:t>
            </a:r>
            <a:r>
              <a:rPr lang="fr-CA" dirty="0"/>
              <a:t> en V12: </a:t>
            </a:r>
            <a:r>
              <a:rPr lang="fr-CA" dirty="0" err="1"/>
              <a:t>crear</a:t>
            </a:r>
            <a:r>
              <a:rPr lang="fr-CA" dirty="0"/>
              <a:t> reportes </a:t>
            </a:r>
            <a:r>
              <a:rPr lang="fr-CA" dirty="0" err="1"/>
              <a:t>estándar</a:t>
            </a:r>
            <a:r>
              <a:rPr lang="fr-CA" dirty="0"/>
              <a:t>, </a:t>
            </a:r>
            <a:r>
              <a:rPr lang="fr-CA" dirty="0" err="1"/>
              <a:t>construir</a:t>
            </a:r>
            <a:r>
              <a:rPr lang="fr-CA" dirty="0"/>
              <a:t> </a:t>
            </a:r>
            <a:r>
              <a:rPr lang="fr-CA" dirty="0" err="1"/>
              <a:t>dashboards</a:t>
            </a:r>
            <a:r>
              <a:rPr lang="fr-CA" dirty="0"/>
              <a:t> y </a:t>
            </a:r>
            <a:r>
              <a:rPr lang="fr-CA" dirty="0" err="1"/>
              <a:t>exportar</a:t>
            </a:r>
            <a:r>
              <a:rPr lang="fr-CA" dirty="0"/>
              <a:t> </a:t>
            </a:r>
            <a:r>
              <a:rPr lang="fr-CA" dirty="0" err="1"/>
              <a:t>datos</a:t>
            </a:r>
            <a:r>
              <a:rPr lang="fr-CA" dirty="0"/>
              <a:t> (CSV/Excel) para </a:t>
            </a:r>
            <a:r>
              <a:rPr lang="fr-CA" dirty="0" err="1"/>
              <a:t>análisis</a:t>
            </a:r>
            <a:r>
              <a:rPr lang="fr-CA" dirty="0"/>
              <a:t> </a:t>
            </a:r>
            <a:r>
              <a:rPr lang="fr-CA" dirty="0" err="1"/>
              <a:t>adicional</a:t>
            </a:r>
            <a:r>
              <a:rPr lang="fr-CA" dirty="0"/>
              <a:t>. </a:t>
            </a:r>
            <a:r>
              <a:rPr lang="fr-CA" dirty="0">
                <a:hlinkClick r:id="rId2"/>
              </a:rPr>
              <a:t>Induxsoft</a:t>
            </a:r>
            <a:endParaRPr lang="fr-CA" dirty="0"/>
          </a:p>
          <a:p>
            <a:pPr algn="just"/>
            <a:r>
              <a:rPr lang="fr-CA" dirty="0" err="1"/>
              <a:t>Interpretación</a:t>
            </a:r>
            <a:r>
              <a:rPr lang="fr-CA" dirty="0"/>
              <a:t>: </a:t>
            </a:r>
            <a:r>
              <a:rPr lang="fr-CA" dirty="0" err="1"/>
              <a:t>cuándo</a:t>
            </a:r>
            <a:r>
              <a:rPr lang="fr-CA" dirty="0"/>
              <a:t> </a:t>
            </a:r>
            <a:r>
              <a:rPr lang="fr-CA" dirty="0" err="1"/>
              <a:t>activar</a:t>
            </a:r>
            <a:r>
              <a:rPr lang="fr-CA" dirty="0"/>
              <a:t> </a:t>
            </a:r>
            <a:r>
              <a:rPr lang="fr-CA" dirty="0" err="1"/>
              <a:t>promociones</a:t>
            </a:r>
            <a:r>
              <a:rPr lang="fr-CA" dirty="0"/>
              <a:t>, </a:t>
            </a:r>
            <a:r>
              <a:rPr lang="fr-CA" dirty="0" err="1"/>
              <a:t>cuándo</a:t>
            </a:r>
            <a:r>
              <a:rPr lang="fr-CA" dirty="0"/>
              <a:t> </a:t>
            </a:r>
            <a:r>
              <a:rPr lang="fr-CA" dirty="0" err="1"/>
              <a:t>reasignar</a:t>
            </a:r>
            <a:r>
              <a:rPr lang="fr-CA" dirty="0"/>
              <a:t> </a:t>
            </a:r>
            <a:r>
              <a:rPr lang="fr-CA" dirty="0" err="1"/>
              <a:t>vendedores</a:t>
            </a:r>
            <a:r>
              <a:rPr lang="fr-CA" dirty="0"/>
              <a:t>, </a:t>
            </a:r>
            <a:r>
              <a:rPr lang="fr-CA" dirty="0" err="1"/>
              <a:t>priorizar</a:t>
            </a:r>
            <a:r>
              <a:rPr lang="fr-CA" dirty="0"/>
              <a:t> leads </a:t>
            </a:r>
            <a:r>
              <a:rPr lang="fr-CA" dirty="0" err="1"/>
              <a:t>según</a:t>
            </a:r>
            <a:r>
              <a:rPr lang="fr-CA" dirty="0"/>
              <a:t> </a:t>
            </a:r>
            <a:r>
              <a:rPr lang="fr-CA" dirty="0" err="1"/>
              <a:t>scoring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B639-B405-B024-95C1-3E41ABA1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22375-BC8B-7D2D-0CE1-8F777EC8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>
            <a:normAutofit fontScale="90000"/>
          </a:bodyPr>
          <a:lstStyle/>
          <a:p>
            <a:r>
              <a:rPr lang="fr-CA" dirty="0"/>
              <a:t>10.4 </a:t>
            </a:r>
            <a:r>
              <a:rPr lang="fr-CA" dirty="0" err="1"/>
              <a:t>Innovaciones</a:t>
            </a:r>
            <a:r>
              <a:rPr lang="fr-CA" dirty="0"/>
              <a:t> </a:t>
            </a:r>
            <a:r>
              <a:rPr lang="fr-CA" dirty="0" err="1"/>
              <a:t>tecnológicas</a:t>
            </a:r>
            <a:r>
              <a:rPr lang="fr-CA" dirty="0"/>
              <a:t> y su </a:t>
            </a:r>
            <a:r>
              <a:rPr lang="fr-CA" dirty="0" err="1"/>
              <a:t>impacto</a:t>
            </a:r>
            <a:r>
              <a:rPr lang="fr-CA" dirty="0"/>
              <a:t> en las ventas (</a:t>
            </a:r>
            <a:r>
              <a:rPr lang="fr-CA" dirty="0" err="1"/>
              <a:t>aplicadas</a:t>
            </a:r>
            <a:r>
              <a:rPr lang="fr-CA" dirty="0"/>
              <a:t> a V12)</a:t>
            </a:r>
            <a:endParaRPr lang="fr-CA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02D8E0-0FFD-A371-A415-76667682A486}"/>
              </a:ext>
            </a:extLst>
          </p:cNvPr>
          <p:cNvSpPr txBox="1"/>
          <p:nvPr/>
        </p:nvSpPr>
        <p:spPr>
          <a:xfrm>
            <a:off x="1072166" y="2174614"/>
            <a:ext cx="61722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10.4 </a:t>
            </a:r>
            <a:r>
              <a:rPr lang="fr-CA" b="1" dirty="0" err="1"/>
              <a:t>Innovaciones</a:t>
            </a:r>
            <a:r>
              <a:rPr lang="fr-CA" b="1" dirty="0"/>
              <a:t> </a:t>
            </a:r>
            <a:r>
              <a:rPr lang="fr-CA" b="1" dirty="0" err="1"/>
              <a:t>tecnológicas</a:t>
            </a:r>
            <a:r>
              <a:rPr lang="fr-CA" b="1" dirty="0"/>
              <a:t> y su </a:t>
            </a:r>
            <a:r>
              <a:rPr lang="fr-CA" b="1" dirty="0" err="1"/>
              <a:t>impacto</a:t>
            </a:r>
            <a:r>
              <a:rPr lang="fr-CA" b="1" dirty="0"/>
              <a:t> en las ventas (</a:t>
            </a:r>
            <a:r>
              <a:rPr lang="fr-CA" b="1" dirty="0" err="1"/>
              <a:t>aplicadas</a:t>
            </a:r>
            <a:r>
              <a:rPr lang="fr-CA" b="1" dirty="0"/>
              <a:t> a V12)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Automatización</a:t>
            </a:r>
            <a:r>
              <a:rPr lang="fr-CA" dirty="0"/>
              <a:t> de </a:t>
            </a:r>
            <a:r>
              <a:rPr lang="fr-CA" dirty="0" err="1"/>
              <a:t>tareas</a:t>
            </a:r>
            <a:r>
              <a:rPr lang="fr-CA" dirty="0"/>
              <a:t> </a:t>
            </a:r>
            <a:r>
              <a:rPr lang="fr-CA" dirty="0" err="1"/>
              <a:t>repetitivas</a:t>
            </a:r>
            <a:r>
              <a:rPr lang="fr-CA" dirty="0"/>
              <a:t> (</a:t>
            </a:r>
            <a:r>
              <a:rPr lang="fr-CA" dirty="0" err="1"/>
              <a:t>seguimientos</a:t>
            </a:r>
            <a:r>
              <a:rPr lang="fr-CA" dirty="0"/>
              <a:t>, </a:t>
            </a:r>
            <a:r>
              <a:rPr lang="fr-CA" dirty="0" err="1"/>
              <a:t>recordatorios</a:t>
            </a:r>
            <a:r>
              <a:rPr lang="fr-CA" dirty="0"/>
              <a:t>, </a:t>
            </a:r>
            <a:r>
              <a:rPr lang="fr-CA" dirty="0" err="1"/>
              <a:t>creación</a:t>
            </a:r>
            <a:r>
              <a:rPr lang="fr-CA" dirty="0"/>
              <a:t> </a:t>
            </a:r>
            <a:r>
              <a:rPr lang="fr-CA" dirty="0" err="1"/>
              <a:t>automática</a:t>
            </a:r>
            <a:r>
              <a:rPr lang="fr-CA" dirty="0"/>
              <a:t> de </a:t>
            </a:r>
            <a:r>
              <a:rPr lang="fr-CA" dirty="0" err="1"/>
              <a:t>actividades</a:t>
            </a:r>
            <a:r>
              <a:rPr lang="fr-CA" dirty="0"/>
              <a:t>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Integración</a:t>
            </a:r>
            <a:r>
              <a:rPr lang="fr-CA" dirty="0"/>
              <a:t> de </a:t>
            </a:r>
            <a:r>
              <a:rPr lang="fr-CA" dirty="0" err="1"/>
              <a:t>mensajería</a:t>
            </a:r>
            <a:r>
              <a:rPr lang="fr-CA" dirty="0"/>
              <a:t> interna y chat </a:t>
            </a:r>
            <a:r>
              <a:rPr lang="fr-CA" dirty="0" err="1"/>
              <a:t>empresarial</a:t>
            </a:r>
            <a:r>
              <a:rPr lang="fr-CA" dirty="0"/>
              <a:t> (</a:t>
            </a:r>
            <a:r>
              <a:rPr lang="fr-CA" dirty="0" err="1"/>
              <a:t>SmallRed</a:t>
            </a:r>
            <a:r>
              <a:rPr lang="fr-CA" dirty="0"/>
              <a:t>) para </a:t>
            </a:r>
            <a:r>
              <a:rPr lang="fr-CA" dirty="0" err="1"/>
              <a:t>coordinación</a:t>
            </a:r>
            <a:r>
              <a:rPr lang="fr-CA" dirty="0"/>
              <a:t> de </a:t>
            </a:r>
            <a:r>
              <a:rPr lang="fr-CA" dirty="0" err="1"/>
              <a:t>equipo</a:t>
            </a:r>
            <a:r>
              <a:rPr lang="fr-CA" dirty="0"/>
              <a:t> </a:t>
            </a:r>
            <a:r>
              <a:rPr lang="fr-CA" dirty="0" err="1"/>
              <a:t>comercial</a:t>
            </a:r>
            <a:r>
              <a:rPr lang="fr-CA" dirty="0"/>
              <a:t>. </a:t>
            </a:r>
            <a:r>
              <a:rPr lang="fr-CA" dirty="0">
                <a:hlinkClick r:id="rId2"/>
              </a:rPr>
              <a:t>Induxsoft Docs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Integraciones</a:t>
            </a:r>
            <a:r>
              <a:rPr lang="fr-CA" dirty="0"/>
              <a:t> </a:t>
            </a:r>
            <a:r>
              <a:rPr lang="fr-CA" dirty="0" err="1"/>
              <a:t>externas</a:t>
            </a:r>
            <a:r>
              <a:rPr lang="fr-CA" dirty="0"/>
              <a:t> </a:t>
            </a:r>
            <a:r>
              <a:rPr lang="fr-CA" dirty="0" err="1"/>
              <a:t>comunes</a:t>
            </a:r>
            <a:r>
              <a:rPr lang="fr-CA" dirty="0"/>
              <a:t> (</a:t>
            </a:r>
            <a:r>
              <a:rPr lang="fr-CA" dirty="0" err="1"/>
              <a:t>correo</a:t>
            </a:r>
            <a:r>
              <a:rPr lang="fr-CA" dirty="0"/>
              <a:t> </a:t>
            </a:r>
            <a:r>
              <a:rPr lang="fr-CA" dirty="0" err="1"/>
              <a:t>masivo</a:t>
            </a:r>
            <a:r>
              <a:rPr lang="fr-CA" dirty="0"/>
              <a:t>, WhatsApp/</a:t>
            </a:r>
            <a:r>
              <a:rPr lang="fr-CA" dirty="0" err="1"/>
              <a:t>telefonía</a:t>
            </a:r>
            <a:r>
              <a:rPr lang="fr-CA" dirty="0"/>
              <a:t>, e-commerce) y </a:t>
            </a: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ayudan</a:t>
            </a:r>
            <a:r>
              <a:rPr lang="fr-CA" dirty="0"/>
              <a:t> al </a:t>
            </a:r>
            <a:r>
              <a:rPr lang="fr-CA" dirty="0" err="1"/>
              <a:t>cierre</a:t>
            </a:r>
            <a:r>
              <a:rPr lang="fr-CA" dirty="0"/>
              <a:t> y </a:t>
            </a:r>
            <a:r>
              <a:rPr lang="fr-CA" dirty="0" err="1"/>
              <a:t>postventa</a:t>
            </a:r>
            <a:r>
              <a:rPr lang="fr-CA" dirty="0"/>
              <a:t>. </a:t>
            </a:r>
            <a:r>
              <a:rPr lang="fr-CA" dirty="0">
                <a:hlinkClick r:id="rId3"/>
              </a:rPr>
              <a:t>Induxsoft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Tendencias</a:t>
            </a:r>
            <a:r>
              <a:rPr lang="fr-CA" dirty="0"/>
              <a:t>: </a:t>
            </a:r>
            <a:r>
              <a:rPr lang="fr-CA" dirty="0" err="1"/>
              <a:t>analítica</a:t>
            </a:r>
            <a:r>
              <a:rPr lang="fr-CA" dirty="0"/>
              <a:t> </a:t>
            </a:r>
            <a:r>
              <a:rPr lang="fr-CA" dirty="0" err="1"/>
              <a:t>predictiva</a:t>
            </a:r>
            <a:r>
              <a:rPr lang="fr-CA" dirty="0"/>
              <a:t> (score de leads), </a:t>
            </a:r>
            <a:r>
              <a:rPr lang="fr-CA" dirty="0" err="1"/>
              <a:t>omnicanalidad</a:t>
            </a:r>
            <a:r>
              <a:rPr lang="fr-CA" dirty="0"/>
              <a:t> y ventas </a:t>
            </a:r>
            <a:r>
              <a:rPr lang="fr-CA" dirty="0" err="1"/>
              <a:t>asistidas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móvil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8678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C1AEA-BBD9-4C53-6509-CD803251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9D69D3-06DD-6958-29D4-E7E7C7420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8</a:t>
            </a:r>
          </a:p>
        </p:txBody>
      </p:sp>
    </p:spTree>
    <p:extLst>
      <p:ext uri="{BB962C8B-B14F-4D97-AF65-F5344CB8AC3E}">
        <p14:creationId xmlns:p14="http://schemas.microsoft.com/office/powerpoint/2010/main" val="33167485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1359</TotalTime>
  <Words>627</Words>
  <Application>Microsoft Macintosh PowerPoint</Application>
  <PresentationFormat>Affichage à l'écran (4:3)</PresentationFormat>
  <Paragraphs>41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Módulo 10 — Uso de Tecnología en Ventas</vt:lpstr>
      <vt:lpstr>Objetivos de aprendizaje</vt:lpstr>
      <vt:lpstr>10.1 Herramientas tecnológicas para mejorar el proceso de ventas</vt:lpstr>
      <vt:lpstr>10.2 Uso de CRM y software de gestión de ventas</vt:lpstr>
      <vt:lpstr>10.3 Analítica de ventas y toma de decisiones basada en datos</vt:lpstr>
      <vt:lpstr>10.4 Innovaciones tecnológicas y su impacto en las ventas (aplicadas a V12)</vt:lpstr>
      <vt:lpstr>gracias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76</cp:revision>
  <dcterms:created xsi:type="dcterms:W3CDTF">2013-01-27T09:14:16Z</dcterms:created>
  <dcterms:modified xsi:type="dcterms:W3CDTF">2025-10-22T22:44:11Z</dcterms:modified>
  <cp:category/>
</cp:coreProperties>
</file>