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57" r:id="rId4"/>
    <p:sldId id="261" r:id="rId5"/>
    <p:sldId id="275" r:id="rId6"/>
    <p:sldId id="278" r:id="rId7"/>
    <p:sldId id="262" r:id="rId8"/>
    <p:sldId id="272" r:id="rId9"/>
    <p:sldId id="279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40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5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-275222"/>
            <a:ext cx="7772400" cy="1609344"/>
          </a:xfrm>
        </p:spPr>
        <p:txBody>
          <a:bodyPr/>
          <a:lstStyle/>
          <a:p>
            <a:r>
              <a:rPr lang="fr-FR" dirty="0" err="1"/>
              <a:t>Recapitulación</a:t>
            </a:r>
            <a:r>
              <a:rPr lang="fr-FR" dirty="0"/>
              <a:t> </a:t>
            </a:r>
            <a:r>
              <a:rPr lang="fr-FR" dirty="0" err="1"/>
              <a:t>temas</a:t>
            </a:r>
            <a:r>
              <a:rPr lang="fr-FR" dirty="0"/>
              <a:t> </a:t>
            </a:r>
            <a:r>
              <a:rPr lang="fr-FR" dirty="0" err="1"/>
              <a:t>anteriores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4DF994C-9B6A-0573-5CEB-495365BD123B}"/>
              </a:ext>
            </a:extLst>
          </p:cNvPr>
          <p:cNvSpPr txBox="1"/>
          <p:nvPr/>
        </p:nvSpPr>
        <p:spPr>
          <a:xfrm>
            <a:off x="218943" y="1068311"/>
            <a:ext cx="871899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sz="1600" b="1" dirty="0" err="1"/>
              <a:t>Módulo</a:t>
            </a:r>
            <a:r>
              <a:rPr lang="fr-CA" sz="1600" b="1" dirty="0"/>
              <a:t> 3: </a:t>
            </a:r>
            <a:r>
              <a:rPr lang="fr-CA" sz="1600" b="1" dirty="0" err="1"/>
              <a:t>Comunicación</a:t>
            </a:r>
            <a:r>
              <a:rPr lang="fr-CA" sz="1600" b="1" dirty="0"/>
              <a:t> </a:t>
            </a:r>
            <a:r>
              <a:rPr lang="fr-CA" sz="1600" b="1" dirty="0" err="1"/>
              <a:t>Efectiva</a:t>
            </a:r>
            <a:endParaRPr lang="fr-CA" sz="1600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La </a:t>
            </a:r>
            <a:r>
              <a:rPr lang="fr-CA" sz="1600" dirty="0" err="1"/>
              <a:t>comunicación</a:t>
            </a:r>
            <a:r>
              <a:rPr lang="fr-CA" sz="1600" dirty="0"/>
              <a:t> </a:t>
            </a:r>
            <a:r>
              <a:rPr lang="fr-CA" sz="1600" dirty="0" err="1"/>
              <a:t>clara</a:t>
            </a:r>
            <a:r>
              <a:rPr lang="fr-CA" sz="1600" dirty="0"/>
              <a:t>, congruente y </a:t>
            </a:r>
            <a:r>
              <a:rPr lang="fr-CA" sz="1600" dirty="0" err="1"/>
              <a:t>coherente</a:t>
            </a:r>
            <a:r>
              <a:rPr lang="fr-CA" sz="1600" dirty="0"/>
              <a:t> es clave en ventas.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La </a:t>
            </a:r>
            <a:r>
              <a:rPr lang="fr-CA" sz="1600" b="1" dirty="0" err="1"/>
              <a:t>escucha</a:t>
            </a:r>
            <a:r>
              <a:rPr lang="fr-CA" sz="1600" b="1" dirty="0"/>
              <a:t> activa</a:t>
            </a:r>
            <a:r>
              <a:rPr lang="fr-CA" sz="1600" dirty="0"/>
              <a:t> </a:t>
            </a:r>
            <a:r>
              <a:rPr lang="fr-CA" sz="1600" dirty="0" err="1"/>
              <a:t>permite</a:t>
            </a:r>
            <a:r>
              <a:rPr lang="fr-CA" sz="1600" dirty="0"/>
              <a:t> </a:t>
            </a:r>
            <a:r>
              <a:rPr lang="fr-CA" sz="1600" dirty="0" err="1"/>
              <a:t>entender</a:t>
            </a:r>
            <a:r>
              <a:rPr lang="fr-CA" sz="1600" dirty="0"/>
              <a:t> </a:t>
            </a:r>
            <a:r>
              <a:rPr lang="fr-CA" sz="1600" dirty="0" err="1"/>
              <a:t>necesidades</a:t>
            </a:r>
            <a:r>
              <a:rPr lang="fr-CA" sz="1600" dirty="0"/>
              <a:t> </a:t>
            </a:r>
            <a:r>
              <a:rPr lang="fr-CA" sz="1600" dirty="0" err="1"/>
              <a:t>reales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cliente.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El </a:t>
            </a:r>
            <a:r>
              <a:rPr lang="fr-CA" sz="1600" dirty="0" err="1"/>
              <a:t>lenguaje</a:t>
            </a:r>
            <a:r>
              <a:rPr lang="fr-CA" sz="1600" dirty="0"/>
              <a:t> verbal (</a:t>
            </a:r>
            <a:r>
              <a:rPr lang="fr-CA" sz="1600" dirty="0" err="1"/>
              <a:t>tono</a:t>
            </a:r>
            <a:r>
              <a:rPr lang="fr-CA" sz="1600" dirty="0"/>
              <a:t>, pausas, </a:t>
            </a:r>
            <a:r>
              <a:rPr lang="fr-CA" sz="1600" dirty="0" err="1"/>
              <a:t>claridad</a:t>
            </a:r>
            <a:r>
              <a:rPr lang="fr-CA" sz="1600" dirty="0"/>
              <a:t>) y </a:t>
            </a:r>
            <a:r>
              <a:rPr lang="fr-CA" sz="1600" b="1" dirty="0"/>
              <a:t>no verbal</a:t>
            </a:r>
            <a:r>
              <a:rPr lang="fr-CA" sz="1600" dirty="0"/>
              <a:t> (</a:t>
            </a:r>
            <a:r>
              <a:rPr lang="fr-CA" sz="1600" dirty="0" err="1"/>
              <a:t>gestos</a:t>
            </a:r>
            <a:r>
              <a:rPr lang="fr-CA" sz="1600" dirty="0"/>
              <a:t>, </a:t>
            </a:r>
            <a:r>
              <a:rPr lang="fr-CA" sz="1600" dirty="0" err="1"/>
              <a:t>contacto</a:t>
            </a:r>
            <a:r>
              <a:rPr lang="fr-CA" sz="1600" dirty="0"/>
              <a:t> </a:t>
            </a:r>
            <a:r>
              <a:rPr lang="fr-CA" sz="1600" dirty="0" err="1"/>
              <a:t>visual</a:t>
            </a:r>
            <a:r>
              <a:rPr lang="fr-CA" sz="1600" dirty="0"/>
              <a:t>, </a:t>
            </a:r>
            <a:r>
              <a:rPr lang="fr-CA" sz="1600" dirty="0" err="1"/>
              <a:t>postura</a:t>
            </a:r>
            <a:r>
              <a:rPr lang="fr-CA" sz="1600" dirty="0"/>
              <a:t>) </a:t>
            </a:r>
            <a:r>
              <a:rPr lang="fr-CA" sz="1600" dirty="0" err="1"/>
              <a:t>influyen</a:t>
            </a:r>
            <a:r>
              <a:rPr lang="fr-CA" sz="1600" dirty="0"/>
              <a:t> </a:t>
            </a:r>
            <a:r>
              <a:rPr lang="fr-CA" sz="1600" dirty="0" err="1"/>
              <a:t>hasta</a:t>
            </a:r>
            <a:r>
              <a:rPr lang="fr-CA" sz="1600" dirty="0"/>
              <a:t> en un </a:t>
            </a:r>
            <a:r>
              <a:rPr lang="fr-CA" sz="1600" b="1" dirty="0"/>
              <a:t>93 % de la </a:t>
            </a:r>
            <a:r>
              <a:rPr lang="fr-CA" sz="1600" b="1" dirty="0" err="1"/>
              <a:t>percepción</a:t>
            </a:r>
            <a:r>
              <a:rPr lang="fr-CA" sz="1600" dirty="0"/>
              <a:t> (</a:t>
            </a:r>
            <a:r>
              <a:rPr lang="fr-CA" sz="1600" dirty="0" err="1"/>
              <a:t>Regla</a:t>
            </a:r>
            <a:r>
              <a:rPr lang="fr-CA" sz="1600" dirty="0"/>
              <a:t> 7–38–55).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 err="1"/>
              <a:t>Herramientas</a:t>
            </a:r>
            <a:r>
              <a:rPr lang="fr-CA" sz="1600" dirty="0"/>
              <a:t> </a:t>
            </a:r>
            <a:r>
              <a:rPr lang="fr-CA" sz="1600" dirty="0" err="1"/>
              <a:t>como</a:t>
            </a:r>
            <a:r>
              <a:rPr lang="fr-CA" sz="1600" dirty="0"/>
              <a:t> </a:t>
            </a:r>
            <a:r>
              <a:rPr lang="fr-CA" sz="1600" b="1" dirty="0"/>
              <a:t>rapport, storytelling y </a:t>
            </a:r>
            <a:r>
              <a:rPr lang="fr-CA" sz="1600" b="1" dirty="0" err="1"/>
              <a:t>preguntas</a:t>
            </a:r>
            <a:r>
              <a:rPr lang="fr-CA" sz="1600" b="1" dirty="0"/>
              <a:t> </a:t>
            </a:r>
            <a:r>
              <a:rPr lang="fr-CA" sz="1600" b="1" dirty="0" err="1"/>
              <a:t>abiertas</a:t>
            </a:r>
            <a:r>
              <a:rPr lang="fr-CA" sz="1600" dirty="0"/>
              <a:t> </a:t>
            </a:r>
            <a:r>
              <a:rPr lang="fr-CA" sz="1600" dirty="0" err="1"/>
              <a:t>generan</a:t>
            </a:r>
            <a:r>
              <a:rPr lang="fr-CA" sz="1600" dirty="0"/>
              <a:t> </a:t>
            </a:r>
            <a:r>
              <a:rPr lang="fr-CA" sz="1600" dirty="0" err="1"/>
              <a:t>confianza</a:t>
            </a:r>
            <a:r>
              <a:rPr lang="fr-CA" sz="1600" dirty="0"/>
              <a:t> y </a:t>
            </a:r>
            <a:r>
              <a:rPr lang="fr-CA" sz="1600" dirty="0" err="1"/>
              <a:t>conexión</a:t>
            </a:r>
            <a:r>
              <a:rPr lang="fr-CA" sz="1600" dirty="0"/>
              <a:t> </a:t>
            </a:r>
            <a:r>
              <a:rPr lang="fr-CA" sz="1600" dirty="0" err="1"/>
              <a:t>emocional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En la </a:t>
            </a:r>
            <a:r>
              <a:rPr lang="fr-CA" sz="1600" dirty="0" err="1"/>
              <a:t>práctica</a:t>
            </a:r>
            <a:r>
              <a:rPr lang="fr-CA" sz="1600" dirty="0"/>
              <a:t>, se </a:t>
            </a:r>
            <a:r>
              <a:rPr lang="fr-CA" sz="1600" dirty="0" err="1"/>
              <a:t>debe</a:t>
            </a:r>
            <a:r>
              <a:rPr lang="fr-CA" sz="1600" dirty="0"/>
              <a:t> </a:t>
            </a:r>
            <a:r>
              <a:rPr lang="fr-CA" sz="1600" b="1" dirty="0" err="1"/>
              <a:t>comunicar</a:t>
            </a:r>
            <a:r>
              <a:rPr lang="fr-CA" sz="1600" b="1" dirty="0"/>
              <a:t> </a:t>
            </a:r>
            <a:r>
              <a:rPr lang="fr-CA" sz="1600" b="1" dirty="0" err="1"/>
              <a:t>beneficios</a:t>
            </a:r>
            <a:r>
              <a:rPr lang="fr-CA" sz="1600" b="1" dirty="0"/>
              <a:t>, no solo </a:t>
            </a:r>
            <a:r>
              <a:rPr lang="fr-CA" sz="1600" b="1" dirty="0" err="1"/>
              <a:t>características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</a:t>
            </a:r>
            <a:r>
              <a:rPr lang="fr-CA" sz="1600" dirty="0" err="1"/>
              <a:t>producto</a:t>
            </a:r>
            <a:r>
              <a:rPr lang="fr-CA" sz="1600" dirty="0"/>
              <a:t> o </a:t>
            </a:r>
            <a:r>
              <a:rPr lang="fr-CA" sz="1600" dirty="0" err="1"/>
              <a:t>servicio</a:t>
            </a:r>
            <a:r>
              <a:rPr lang="fr-CA" sz="1600" dirty="0"/>
              <a:t>.</a:t>
            </a:r>
          </a:p>
          <a:p>
            <a:pPr algn="just"/>
            <a:r>
              <a:rPr lang="fr-CA" sz="1600" b="1" dirty="0"/>
              <a:t>💡 </a:t>
            </a:r>
            <a:r>
              <a:rPr lang="fr-CA" sz="1600" b="1" dirty="0" err="1"/>
              <a:t>Módulo</a:t>
            </a:r>
            <a:r>
              <a:rPr lang="fr-CA" sz="1600" b="1" dirty="0"/>
              <a:t> 4: </a:t>
            </a:r>
            <a:r>
              <a:rPr lang="fr-CA" sz="1600" b="1" dirty="0" err="1"/>
              <a:t>Empatía</a:t>
            </a:r>
            <a:r>
              <a:rPr lang="fr-CA" sz="1600" b="1" dirty="0"/>
              <a:t> en Ventas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La </a:t>
            </a:r>
            <a:r>
              <a:rPr lang="fr-CA" sz="1600" b="1" dirty="0" err="1"/>
              <a:t>empatía</a:t>
            </a:r>
            <a:r>
              <a:rPr lang="fr-CA" sz="1600" b="1" dirty="0"/>
              <a:t> es un </a:t>
            </a:r>
            <a:r>
              <a:rPr lang="fr-CA" sz="1600" b="1" dirty="0" err="1"/>
              <a:t>diferenciador</a:t>
            </a:r>
            <a:r>
              <a:rPr lang="fr-CA" sz="1600" b="1" dirty="0"/>
              <a:t> </a:t>
            </a:r>
            <a:r>
              <a:rPr lang="fr-CA" sz="1600" b="1" dirty="0" err="1"/>
              <a:t>competitivo</a:t>
            </a:r>
            <a:r>
              <a:rPr lang="fr-CA" sz="1600" dirty="0"/>
              <a:t>, facilita la </a:t>
            </a:r>
            <a:r>
              <a:rPr lang="fr-CA" sz="1600" dirty="0" err="1"/>
              <a:t>fidelización</a:t>
            </a:r>
            <a:r>
              <a:rPr lang="fr-CA" sz="1600" dirty="0"/>
              <a:t> y </a:t>
            </a:r>
            <a:r>
              <a:rPr lang="fr-CA" sz="1600" dirty="0" err="1"/>
              <a:t>aumenta</a:t>
            </a:r>
            <a:r>
              <a:rPr lang="fr-CA" sz="1600" dirty="0"/>
              <a:t> los </a:t>
            </a:r>
            <a:r>
              <a:rPr lang="fr-CA" sz="1600" dirty="0" err="1"/>
              <a:t>cierres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Se </a:t>
            </a:r>
            <a:r>
              <a:rPr lang="fr-CA" sz="1600" dirty="0" err="1"/>
              <a:t>desarrolla</a:t>
            </a:r>
            <a:r>
              <a:rPr lang="fr-CA" sz="1600" dirty="0"/>
              <a:t> con </a:t>
            </a:r>
            <a:r>
              <a:rPr lang="fr-CA" sz="1600" b="1" dirty="0" err="1"/>
              <a:t>escucha</a:t>
            </a:r>
            <a:r>
              <a:rPr lang="fr-CA" sz="1600" b="1" dirty="0"/>
              <a:t> activa, </a:t>
            </a:r>
            <a:r>
              <a:rPr lang="fr-CA" sz="1600" b="1" dirty="0" err="1"/>
              <a:t>validación</a:t>
            </a:r>
            <a:r>
              <a:rPr lang="fr-CA" sz="1600" b="1" dirty="0"/>
              <a:t> </a:t>
            </a:r>
            <a:r>
              <a:rPr lang="fr-CA" sz="1600" b="1" dirty="0" err="1"/>
              <a:t>emocional</a:t>
            </a:r>
            <a:r>
              <a:rPr lang="fr-CA" sz="1600" b="1" dirty="0"/>
              <a:t> y </a:t>
            </a:r>
            <a:r>
              <a:rPr lang="fr-CA" sz="1600" b="1" dirty="0" err="1"/>
              <a:t>adaptación</a:t>
            </a:r>
            <a:r>
              <a:rPr lang="fr-CA" sz="1600" b="1" dirty="0"/>
              <a:t> de la </a:t>
            </a:r>
            <a:r>
              <a:rPr lang="fr-CA" sz="1600" b="1" dirty="0" err="1"/>
              <a:t>solución</a:t>
            </a:r>
            <a:r>
              <a:rPr lang="fr-CA" sz="1600" dirty="0"/>
              <a:t> al cliente.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 err="1"/>
              <a:t>Casos</a:t>
            </a:r>
            <a:r>
              <a:rPr lang="fr-CA" sz="1600" dirty="0"/>
              <a:t> </a:t>
            </a:r>
            <a:r>
              <a:rPr lang="fr-CA" sz="1600" dirty="0" err="1"/>
              <a:t>reales</a:t>
            </a:r>
            <a:r>
              <a:rPr lang="fr-CA" sz="1600" dirty="0"/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Zappos</a:t>
            </a:r>
            <a:r>
              <a:rPr lang="fr-CA" sz="1600" dirty="0"/>
              <a:t>: </a:t>
            </a:r>
            <a:r>
              <a:rPr lang="fr-CA" sz="1600" dirty="0" err="1"/>
              <a:t>servicio</a:t>
            </a:r>
            <a:r>
              <a:rPr lang="fr-CA" sz="1600" dirty="0"/>
              <a:t> al cliente </a:t>
            </a:r>
            <a:r>
              <a:rPr lang="fr-CA" sz="1600" dirty="0" err="1"/>
              <a:t>empático</a:t>
            </a:r>
            <a:r>
              <a:rPr lang="fr-CA" sz="1600" dirty="0"/>
              <a:t> </a:t>
            </a:r>
            <a:r>
              <a:rPr lang="fr-CA" sz="1600" dirty="0" err="1"/>
              <a:t>como</a:t>
            </a:r>
            <a:r>
              <a:rPr lang="fr-CA" sz="1600" dirty="0"/>
              <a:t> </a:t>
            </a:r>
            <a:r>
              <a:rPr lang="fr-CA" sz="1600" dirty="0" err="1"/>
              <a:t>pilar</a:t>
            </a:r>
            <a:r>
              <a:rPr lang="fr-CA" sz="1600" dirty="0"/>
              <a:t> de </a:t>
            </a:r>
            <a:r>
              <a:rPr lang="fr-CA" sz="1600" dirty="0" err="1"/>
              <a:t>éxito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/>
              <a:t>Starbucks</a:t>
            </a:r>
            <a:r>
              <a:rPr lang="fr-CA" sz="1600" dirty="0"/>
              <a:t>: </a:t>
            </a:r>
            <a:r>
              <a:rPr lang="fr-CA" sz="1600" dirty="0" err="1"/>
              <a:t>personalización</a:t>
            </a:r>
            <a:r>
              <a:rPr lang="fr-CA" sz="1600" dirty="0"/>
              <a:t> </a:t>
            </a:r>
            <a:r>
              <a:rPr lang="fr-CA" sz="1600" dirty="0" err="1"/>
              <a:t>como</a:t>
            </a:r>
            <a:r>
              <a:rPr lang="fr-CA" sz="1600" dirty="0"/>
              <a:t> </a:t>
            </a:r>
            <a:r>
              <a:rPr lang="fr-CA" sz="1600" dirty="0" err="1"/>
              <a:t>estrategia</a:t>
            </a:r>
            <a:r>
              <a:rPr lang="fr-CA" sz="1600" dirty="0"/>
              <a:t> para </a:t>
            </a:r>
            <a:r>
              <a:rPr lang="fr-CA" sz="1600" dirty="0" err="1"/>
              <a:t>crear</a:t>
            </a:r>
            <a:r>
              <a:rPr lang="fr-CA" sz="1600" dirty="0"/>
              <a:t> </a:t>
            </a:r>
            <a:r>
              <a:rPr lang="fr-CA" sz="1600" dirty="0" err="1"/>
              <a:t>experiencias</a:t>
            </a:r>
            <a:r>
              <a:rPr lang="fr-CA" sz="1600" dirty="0"/>
              <a:t> </a:t>
            </a:r>
            <a:r>
              <a:rPr lang="fr-CA" sz="1600" dirty="0" err="1"/>
              <a:t>memorables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 err="1"/>
              <a:t>Ejercicios</a:t>
            </a:r>
            <a:r>
              <a:rPr lang="fr-CA" sz="1600" dirty="0"/>
              <a:t> </a:t>
            </a:r>
            <a:r>
              <a:rPr lang="fr-CA" sz="1600" dirty="0" err="1"/>
              <a:t>prácticos</a:t>
            </a:r>
            <a:r>
              <a:rPr lang="fr-CA" sz="1600" dirty="0"/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dirty="0"/>
              <a:t>“</a:t>
            </a:r>
            <a:r>
              <a:rPr lang="fr-CA" sz="1600" dirty="0" err="1"/>
              <a:t>Ponerse</a:t>
            </a:r>
            <a:r>
              <a:rPr lang="fr-CA" sz="1600" dirty="0"/>
              <a:t> en los </a:t>
            </a:r>
            <a:r>
              <a:rPr lang="fr-CA" sz="1600" dirty="0" err="1"/>
              <a:t>zapatos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cliente”.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dirty="0"/>
              <a:t>Mapas de </a:t>
            </a:r>
            <a:r>
              <a:rPr lang="fr-CA" sz="1600" dirty="0" err="1"/>
              <a:t>empatía</a:t>
            </a:r>
            <a:r>
              <a:rPr lang="fr-CA" sz="1600" dirty="0"/>
              <a:t> para </a:t>
            </a:r>
            <a:r>
              <a:rPr lang="fr-CA" sz="1600" dirty="0" err="1"/>
              <a:t>identificar</a:t>
            </a:r>
            <a:r>
              <a:rPr lang="fr-CA" sz="1600" dirty="0"/>
              <a:t> lo que el cliente </a:t>
            </a:r>
            <a:r>
              <a:rPr lang="fr-CA" sz="1600" dirty="0" err="1"/>
              <a:t>piensa</a:t>
            </a:r>
            <a:r>
              <a:rPr lang="fr-CA" sz="1600" dirty="0"/>
              <a:t>, </a:t>
            </a:r>
            <a:r>
              <a:rPr lang="fr-CA" sz="1600" dirty="0" err="1"/>
              <a:t>siente</a:t>
            </a:r>
            <a:r>
              <a:rPr lang="fr-CA" sz="1600" dirty="0"/>
              <a:t>, </a:t>
            </a:r>
            <a:r>
              <a:rPr lang="fr-CA" sz="1600" dirty="0" err="1"/>
              <a:t>dice</a:t>
            </a:r>
            <a:r>
              <a:rPr lang="fr-CA" sz="1600" dirty="0"/>
              <a:t> y </a:t>
            </a:r>
            <a:r>
              <a:rPr lang="fr-CA" sz="1600" dirty="0" err="1"/>
              <a:t>hace</a:t>
            </a:r>
            <a:r>
              <a:rPr lang="fr-CA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r>
              <a:rPr lang="fr-CA" dirty="0" err="1"/>
              <a:t>Módulo</a:t>
            </a:r>
            <a:r>
              <a:rPr lang="fr-CA" dirty="0"/>
              <a:t> 5: </a:t>
            </a:r>
            <a:r>
              <a:rPr lang="fr-CA" dirty="0" err="1"/>
              <a:t>Construcción</a:t>
            </a:r>
            <a:r>
              <a:rPr lang="fr-CA" dirty="0"/>
              <a:t> de </a:t>
            </a:r>
            <a:r>
              <a:rPr lang="fr-CA" dirty="0" err="1"/>
              <a:t>Relaciones</a:t>
            </a:r>
            <a:r>
              <a:rPr lang="fr-CA" dirty="0"/>
              <a:t> en Ventas</a:t>
            </a:r>
            <a:endParaRPr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5DDE4A3-D2A4-BFF7-43CB-AB862F6304C2}"/>
              </a:ext>
            </a:extLst>
          </p:cNvPr>
          <p:cNvSpPr txBox="1"/>
          <p:nvPr/>
        </p:nvSpPr>
        <p:spPr>
          <a:xfrm>
            <a:off x="924059" y="1820960"/>
            <a:ext cx="72958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🎯 </a:t>
            </a:r>
            <a:r>
              <a:rPr lang="fr-CA" b="1" dirty="0" err="1"/>
              <a:t>Objetivo</a:t>
            </a:r>
            <a:endParaRPr lang="fr-CA" b="1" dirty="0"/>
          </a:p>
          <a:p>
            <a:pPr algn="just"/>
            <a:r>
              <a:rPr lang="fr-CA" dirty="0"/>
              <a:t>Que el participante </a:t>
            </a:r>
            <a:r>
              <a:rPr lang="fr-CA" dirty="0" err="1"/>
              <a:t>entienda</a:t>
            </a:r>
            <a:r>
              <a:rPr lang="fr-CA" dirty="0"/>
              <a:t> el </a:t>
            </a:r>
            <a:r>
              <a:rPr lang="fr-CA" dirty="0" err="1"/>
              <a:t>valor</a:t>
            </a:r>
            <a:r>
              <a:rPr lang="fr-CA" dirty="0"/>
              <a:t> </a:t>
            </a:r>
            <a:r>
              <a:rPr lang="fr-CA" dirty="0" err="1"/>
              <a:t>estratégico</a:t>
            </a:r>
            <a:r>
              <a:rPr lang="fr-CA" dirty="0"/>
              <a:t> de </a:t>
            </a:r>
            <a:r>
              <a:rPr lang="fr-CA" dirty="0" err="1"/>
              <a:t>construir</a:t>
            </a:r>
            <a:r>
              <a:rPr lang="fr-CA" dirty="0"/>
              <a:t> </a:t>
            </a:r>
            <a:r>
              <a:rPr lang="fr-CA" dirty="0" err="1"/>
              <a:t>relaciones</a:t>
            </a:r>
            <a:r>
              <a:rPr lang="fr-CA" dirty="0"/>
              <a:t> </a:t>
            </a:r>
            <a:r>
              <a:rPr lang="fr-CA" dirty="0" err="1"/>
              <a:t>sólidas</a:t>
            </a:r>
            <a:r>
              <a:rPr lang="fr-CA" dirty="0"/>
              <a:t> y </a:t>
            </a:r>
            <a:r>
              <a:rPr lang="fr-CA" dirty="0" err="1"/>
              <a:t>duraderas</a:t>
            </a:r>
            <a:r>
              <a:rPr lang="fr-CA" dirty="0"/>
              <a:t> con los clientes, y </a:t>
            </a:r>
            <a:r>
              <a:rPr lang="fr-CA" dirty="0" err="1"/>
              <a:t>conozca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 </a:t>
            </a:r>
            <a:r>
              <a:rPr lang="fr-CA" dirty="0" err="1"/>
              <a:t>aplicables</a:t>
            </a:r>
            <a:r>
              <a:rPr lang="fr-CA" dirty="0"/>
              <a:t> de forma </a:t>
            </a:r>
            <a:r>
              <a:rPr lang="fr-CA" dirty="0" err="1"/>
              <a:t>práctica</a:t>
            </a:r>
            <a:r>
              <a:rPr lang="fr-CA" dirty="0"/>
              <a:t> </a:t>
            </a:r>
            <a:r>
              <a:rPr lang="fr-CA" dirty="0" err="1"/>
              <a:t>incluso</a:t>
            </a:r>
            <a:r>
              <a:rPr lang="fr-CA" dirty="0"/>
              <a:t> en </a:t>
            </a:r>
            <a:r>
              <a:rPr lang="fr-CA" dirty="0" err="1"/>
              <a:t>entornos</a:t>
            </a:r>
            <a:r>
              <a:rPr lang="fr-CA" dirty="0"/>
              <a:t> digitales.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578B16-7978-FD25-0535-D8CAFDB77691}"/>
              </a:ext>
            </a:extLst>
          </p:cNvPr>
          <p:cNvSpPr txBox="1"/>
          <p:nvPr/>
        </p:nvSpPr>
        <p:spPr>
          <a:xfrm>
            <a:off x="1435995" y="3414929"/>
            <a:ext cx="65102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El </a:t>
            </a:r>
            <a:r>
              <a:rPr lang="fr-CA" dirty="0" err="1"/>
              <a:t>valor</a:t>
            </a:r>
            <a:r>
              <a:rPr lang="fr-CA" dirty="0"/>
              <a:t> de las </a:t>
            </a:r>
            <a:r>
              <a:rPr lang="fr-CA" dirty="0" err="1"/>
              <a:t>relaciones</a:t>
            </a:r>
            <a:r>
              <a:rPr lang="fr-CA" dirty="0"/>
              <a:t> a largo </a:t>
            </a:r>
            <a:r>
              <a:rPr lang="fr-CA" dirty="0" err="1"/>
              <a:t>plazo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construir</a:t>
            </a:r>
            <a:r>
              <a:rPr lang="fr-CA" dirty="0"/>
              <a:t> y </a:t>
            </a:r>
            <a:r>
              <a:rPr lang="fr-CA" dirty="0" err="1"/>
              <a:t>mantener</a:t>
            </a:r>
            <a:r>
              <a:rPr lang="fr-CA" dirty="0"/>
              <a:t> </a:t>
            </a:r>
            <a:r>
              <a:rPr lang="fr-CA" dirty="0" err="1"/>
              <a:t>relaciones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Técnicas</a:t>
            </a:r>
            <a:r>
              <a:rPr lang="fr-CA" dirty="0"/>
              <a:t> de networking y </a:t>
            </a:r>
            <a:r>
              <a:rPr lang="fr-CA" dirty="0" err="1"/>
              <a:t>referidos</a:t>
            </a:r>
            <a:r>
              <a:rPr lang="fr-CA" dirty="0"/>
              <a:t> (</a:t>
            </a:r>
            <a:r>
              <a:rPr lang="fr-CA" dirty="0" err="1"/>
              <a:t>adaptado</a:t>
            </a:r>
            <a:r>
              <a:rPr lang="fr-CA" dirty="0"/>
              <a:t> a webinar)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gestionar</a:t>
            </a:r>
            <a:r>
              <a:rPr lang="fr-CA" dirty="0"/>
              <a:t> </a:t>
            </a:r>
            <a:r>
              <a:rPr lang="fr-CA" dirty="0" err="1"/>
              <a:t>relaciones</a:t>
            </a:r>
            <a:r>
              <a:rPr lang="fr-CA" dirty="0"/>
              <a:t> </a:t>
            </a:r>
            <a:r>
              <a:rPr lang="fr-CA" dirty="0" err="1"/>
              <a:t>difíciles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b="1" dirty="0"/>
              <a:t>El </a:t>
            </a:r>
            <a:r>
              <a:rPr lang="fr-CA" b="1" dirty="0" err="1"/>
              <a:t>valor</a:t>
            </a:r>
            <a:r>
              <a:rPr lang="fr-CA" b="1" dirty="0"/>
              <a:t> de las </a:t>
            </a:r>
            <a:r>
              <a:rPr lang="fr-CA" b="1" dirty="0" err="1"/>
              <a:t>relaciones</a:t>
            </a:r>
            <a:r>
              <a:rPr lang="fr-CA" b="1" dirty="0"/>
              <a:t> a largo </a:t>
            </a:r>
            <a:r>
              <a:rPr lang="fr-CA" b="1" dirty="0" err="1"/>
              <a:t>plazo</a:t>
            </a:r>
            <a:endParaRPr lang="fr-CA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AD9E832-F8EB-F06E-EA30-B0466F3D4946}"/>
              </a:ext>
            </a:extLst>
          </p:cNvPr>
          <p:cNvSpPr txBox="1"/>
          <p:nvPr/>
        </p:nvSpPr>
        <p:spPr>
          <a:xfrm>
            <a:off x="685801" y="1739282"/>
            <a:ext cx="777239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5.1. </a:t>
            </a:r>
            <a:r>
              <a:rPr lang="fr-CA" dirty="0"/>
              <a:t>Una venta </a:t>
            </a:r>
            <a:r>
              <a:rPr lang="fr-CA" dirty="0" err="1"/>
              <a:t>transaccional</a:t>
            </a:r>
            <a:r>
              <a:rPr lang="fr-CA" dirty="0"/>
              <a:t> </a:t>
            </a:r>
            <a:r>
              <a:rPr lang="fr-CA" dirty="0" err="1"/>
              <a:t>deja</a:t>
            </a:r>
            <a:r>
              <a:rPr lang="fr-CA" dirty="0"/>
              <a:t> </a:t>
            </a:r>
            <a:r>
              <a:rPr lang="fr-CA" dirty="0" err="1"/>
              <a:t>ingresos</a:t>
            </a:r>
            <a:r>
              <a:rPr lang="fr-CA" dirty="0"/>
              <a:t> </a:t>
            </a:r>
            <a:r>
              <a:rPr lang="fr-CA" dirty="0" err="1"/>
              <a:t>únicos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Una </a:t>
            </a:r>
            <a:r>
              <a:rPr lang="fr-CA" dirty="0" err="1"/>
              <a:t>relación</a:t>
            </a:r>
            <a:r>
              <a:rPr lang="fr-CA" dirty="0"/>
              <a:t> </a:t>
            </a:r>
            <a:r>
              <a:rPr lang="fr-CA" dirty="0" err="1"/>
              <a:t>sólida</a:t>
            </a:r>
            <a:r>
              <a:rPr lang="fr-CA" dirty="0"/>
              <a:t> </a:t>
            </a:r>
            <a:r>
              <a:rPr lang="fr-CA" dirty="0" err="1"/>
              <a:t>deja</a:t>
            </a:r>
            <a:r>
              <a:rPr lang="fr-CA" dirty="0"/>
              <a:t> </a:t>
            </a:r>
            <a:r>
              <a:rPr lang="fr-CA" dirty="0" err="1"/>
              <a:t>ingresos</a:t>
            </a:r>
            <a:r>
              <a:rPr lang="fr-CA" dirty="0"/>
              <a:t> </a:t>
            </a:r>
            <a:r>
              <a:rPr lang="fr-CA" dirty="0" err="1"/>
              <a:t>recurrentes</a:t>
            </a:r>
            <a:r>
              <a:rPr lang="fr-CA" dirty="0"/>
              <a:t> + </a:t>
            </a:r>
            <a:r>
              <a:rPr lang="fr-CA" dirty="0" err="1"/>
              <a:t>referidos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Ejemplo</a:t>
            </a:r>
            <a:r>
              <a:rPr lang="fr-CA" dirty="0"/>
              <a:t> real: </a:t>
            </a:r>
            <a:r>
              <a:rPr lang="fr-CA" b="1" dirty="0"/>
              <a:t>Amazon Prime</a:t>
            </a:r>
            <a:r>
              <a:rPr lang="fr-CA" dirty="0"/>
              <a:t> → La </a:t>
            </a:r>
            <a:r>
              <a:rPr lang="fr-CA" dirty="0" err="1"/>
              <a:t>fidelización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extra </a:t>
            </a:r>
            <a:r>
              <a:rPr lang="fr-CA" dirty="0" err="1"/>
              <a:t>aumenta</a:t>
            </a:r>
            <a:r>
              <a:rPr lang="fr-CA" dirty="0"/>
              <a:t> la </a:t>
            </a:r>
            <a:r>
              <a:rPr lang="fr-CA" dirty="0" err="1"/>
              <a:t>recompra</a:t>
            </a:r>
            <a:r>
              <a:rPr lang="fr-CA" dirty="0"/>
              <a:t> y </a:t>
            </a:r>
            <a:r>
              <a:rPr lang="fr-CA" dirty="0" err="1"/>
              <a:t>disminuye</a:t>
            </a:r>
            <a:r>
              <a:rPr lang="fr-CA" dirty="0"/>
              <a:t> la </a:t>
            </a:r>
            <a:r>
              <a:rPr lang="fr-CA" dirty="0" err="1"/>
              <a:t>búsqueda</a:t>
            </a:r>
            <a:r>
              <a:rPr lang="fr-CA" dirty="0"/>
              <a:t> de </a:t>
            </a:r>
            <a:r>
              <a:rPr lang="fr-CA" dirty="0" err="1"/>
              <a:t>competencia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endParaRPr lang="fr-CA" b="1" dirty="0"/>
          </a:p>
          <a:p>
            <a:pPr algn="just"/>
            <a:r>
              <a:rPr lang="fr-CA" b="1" dirty="0" err="1"/>
              <a:t>Dinámica</a:t>
            </a:r>
            <a:r>
              <a:rPr lang="fr-CA" b="1" dirty="0"/>
              <a:t> </a:t>
            </a:r>
            <a:r>
              <a:rPr lang="fr-CA" b="1" dirty="0" err="1"/>
              <a:t>individual</a:t>
            </a:r>
            <a:r>
              <a:rPr lang="fr-CA" b="1" dirty="0"/>
              <a:t> (chat en vivo o </a:t>
            </a:r>
            <a:r>
              <a:rPr lang="fr-CA" b="1" dirty="0" err="1"/>
              <a:t>encuesta</a:t>
            </a:r>
            <a:r>
              <a:rPr lang="fr-CA" b="1" dirty="0"/>
              <a:t> </a:t>
            </a:r>
            <a:r>
              <a:rPr lang="fr-CA" b="1" dirty="0" err="1"/>
              <a:t>rápida</a:t>
            </a:r>
            <a:r>
              <a:rPr lang="fr-CA" b="1" dirty="0"/>
              <a:t>):</a:t>
            </a:r>
            <a:br>
              <a:rPr lang="fr-CA" dirty="0"/>
            </a:br>
            <a:r>
              <a:rPr lang="fr-CA" dirty="0"/>
              <a:t>👉 </a:t>
            </a:r>
            <a:r>
              <a:rPr lang="fr-CA" dirty="0" err="1"/>
              <a:t>Pregunta</a:t>
            </a:r>
            <a:r>
              <a:rPr lang="fr-CA" dirty="0"/>
              <a:t>: </a:t>
            </a:r>
            <a:r>
              <a:rPr lang="fr-CA" i="1" dirty="0"/>
              <a:t>“¿</a:t>
            </a:r>
            <a:r>
              <a:rPr lang="fr-CA" i="1" dirty="0" err="1"/>
              <a:t>Qué</a:t>
            </a:r>
            <a:r>
              <a:rPr lang="fr-CA" i="1" dirty="0"/>
              <a:t> cliente </a:t>
            </a:r>
            <a:r>
              <a:rPr lang="fr-CA" i="1" dirty="0" err="1"/>
              <a:t>suyo</a:t>
            </a:r>
            <a:r>
              <a:rPr lang="fr-CA" i="1" dirty="0"/>
              <a:t> le ha </a:t>
            </a:r>
            <a:r>
              <a:rPr lang="fr-CA" i="1" dirty="0" err="1"/>
              <a:t>dejado</a:t>
            </a:r>
            <a:r>
              <a:rPr lang="fr-CA" i="1" dirty="0"/>
              <a:t> </a:t>
            </a:r>
            <a:r>
              <a:rPr lang="fr-CA" i="1" dirty="0" err="1"/>
              <a:t>más</a:t>
            </a:r>
            <a:r>
              <a:rPr lang="fr-CA" i="1" dirty="0"/>
              <a:t> </a:t>
            </a:r>
            <a:r>
              <a:rPr lang="fr-CA" i="1" dirty="0" err="1"/>
              <a:t>ingresos</a:t>
            </a:r>
            <a:r>
              <a:rPr lang="fr-CA" i="1" dirty="0"/>
              <a:t> en el </a:t>
            </a:r>
            <a:r>
              <a:rPr lang="fr-CA" i="1" dirty="0" err="1"/>
              <a:t>tiempo</a:t>
            </a:r>
            <a:r>
              <a:rPr lang="fr-CA" i="1" dirty="0"/>
              <a:t>? ¿</a:t>
            </a:r>
            <a:r>
              <a:rPr lang="fr-CA" i="1" dirty="0" err="1"/>
              <a:t>Por</a:t>
            </a:r>
            <a:r>
              <a:rPr lang="fr-CA" i="1" dirty="0"/>
              <a:t> </a:t>
            </a:r>
            <a:r>
              <a:rPr lang="fr-CA" i="1" dirty="0" err="1"/>
              <a:t>qué</a:t>
            </a:r>
            <a:r>
              <a:rPr lang="fr-CA" i="1" dirty="0"/>
              <a:t> </a:t>
            </a:r>
            <a:r>
              <a:rPr lang="fr-CA" i="1" dirty="0" err="1"/>
              <a:t>cree</a:t>
            </a:r>
            <a:r>
              <a:rPr lang="fr-CA" i="1" dirty="0"/>
              <a:t> que se </a:t>
            </a:r>
            <a:r>
              <a:rPr lang="fr-CA" i="1" dirty="0" err="1"/>
              <a:t>mantuvo</a:t>
            </a:r>
            <a:r>
              <a:rPr lang="fr-CA" i="1" dirty="0"/>
              <a:t> con </a:t>
            </a:r>
            <a:r>
              <a:rPr lang="fr-CA" i="1" dirty="0" err="1"/>
              <a:t>usted</a:t>
            </a:r>
            <a:r>
              <a:rPr lang="fr-CA" i="1" dirty="0"/>
              <a:t>?”</a:t>
            </a:r>
            <a:endParaRPr lang="fr-CA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08411EC-EB80-4104-2B2A-5841BA5E0D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58"/>
          <a:stretch/>
        </p:blipFill>
        <p:spPr>
          <a:xfrm>
            <a:off x="1675466" y="3103808"/>
            <a:ext cx="4950712" cy="252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FB72FFEE-EABB-5280-49E0-325010D2516B}"/>
              </a:ext>
            </a:extLst>
          </p:cNvPr>
          <p:cNvSpPr txBox="1"/>
          <p:nvPr/>
        </p:nvSpPr>
        <p:spPr>
          <a:xfrm>
            <a:off x="856445" y="976878"/>
            <a:ext cx="743111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5.2. </a:t>
            </a:r>
            <a:r>
              <a:rPr lang="fr-CA" b="1" dirty="0" err="1"/>
              <a:t>Estrategias</a:t>
            </a:r>
            <a:r>
              <a:rPr lang="fr-CA" b="1" dirty="0"/>
              <a:t> para </a:t>
            </a:r>
            <a:r>
              <a:rPr lang="fr-CA" b="1" dirty="0" err="1"/>
              <a:t>construir</a:t>
            </a:r>
            <a:r>
              <a:rPr lang="fr-CA" b="1" dirty="0"/>
              <a:t> y </a:t>
            </a:r>
            <a:r>
              <a:rPr lang="fr-CA" b="1" dirty="0" err="1"/>
              <a:t>mantener</a:t>
            </a:r>
            <a:r>
              <a:rPr lang="fr-CA" b="1" dirty="0"/>
              <a:t> </a:t>
            </a:r>
            <a:r>
              <a:rPr lang="fr-CA" b="1" dirty="0" err="1"/>
              <a:t>relaciones</a:t>
            </a:r>
            <a:endParaRPr lang="fr-CA" b="1" dirty="0"/>
          </a:p>
          <a:p>
            <a:pPr algn="just"/>
            <a:endParaRPr lang="fr-CA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Cumplir</a:t>
            </a:r>
            <a:r>
              <a:rPr lang="fr-CA" dirty="0"/>
              <a:t> lo </a:t>
            </a:r>
            <a:r>
              <a:rPr lang="fr-CA" dirty="0" err="1"/>
              <a:t>prometido</a:t>
            </a:r>
            <a:r>
              <a:rPr lang="fr-CA" dirty="0"/>
              <a:t> + dar un </a:t>
            </a:r>
            <a:r>
              <a:rPr lang="fr-CA" dirty="0" err="1"/>
              <a:t>valor</a:t>
            </a:r>
            <a:r>
              <a:rPr lang="fr-CA" dirty="0"/>
              <a:t> </a:t>
            </a:r>
            <a:r>
              <a:rPr lang="fr-CA" dirty="0" err="1"/>
              <a:t>inesperado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Comunicación</a:t>
            </a:r>
            <a:r>
              <a:rPr lang="fr-CA" dirty="0"/>
              <a:t> constante, no solo en ventas.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Programar</a:t>
            </a:r>
            <a:r>
              <a:rPr lang="fr-CA" dirty="0"/>
              <a:t> </a:t>
            </a:r>
            <a:r>
              <a:rPr lang="fr-CA" dirty="0" err="1"/>
              <a:t>seguimientos</a:t>
            </a:r>
            <a:r>
              <a:rPr lang="fr-CA" dirty="0"/>
              <a:t> </a:t>
            </a:r>
            <a:r>
              <a:rPr lang="fr-CA" dirty="0" err="1"/>
              <a:t>automáticos</a:t>
            </a:r>
            <a:r>
              <a:rPr lang="fr-CA" dirty="0"/>
              <a:t> (</a:t>
            </a:r>
            <a:r>
              <a:rPr lang="fr-CA" dirty="0" err="1"/>
              <a:t>ej</a:t>
            </a:r>
            <a:r>
              <a:rPr lang="fr-CA" dirty="0"/>
              <a:t>. CRM o </a:t>
            </a:r>
            <a:r>
              <a:rPr lang="fr-CA" dirty="0" err="1"/>
              <a:t>recordatorios</a:t>
            </a:r>
            <a:r>
              <a:rPr lang="fr-CA" dirty="0"/>
              <a:t>).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Caso</a:t>
            </a:r>
            <a:r>
              <a:rPr lang="fr-CA" dirty="0"/>
              <a:t> real: </a:t>
            </a:r>
            <a:r>
              <a:rPr lang="fr-CA" b="1" dirty="0" err="1"/>
              <a:t>Zappos</a:t>
            </a:r>
            <a:r>
              <a:rPr lang="fr-CA" dirty="0"/>
              <a:t>, con un </a:t>
            </a:r>
            <a:r>
              <a:rPr lang="fr-CA" dirty="0" err="1"/>
              <a:t>servicio</a:t>
            </a:r>
            <a:r>
              <a:rPr lang="fr-CA" dirty="0"/>
              <a:t> al cliente tan </a:t>
            </a:r>
            <a:r>
              <a:rPr lang="fr-CA" dirty="0" err="1"/>
              <a:t>empático</a:t>
            </a:r>
            <a:r>
              <a:rPr lang="fr-CA" dirty="0"/>
              <a:t> que se </a:t>
            </a:r>
            <a:r>
              <a:rPr lang="fr-CA" dirty="0" err="1"/>
              <a:t>convirtió</a:t>
            </a:r>
            <a:r>
              <a:rPr lang="fr-CA" dirty="0"/>
              <a:t> en </a:t>
            </a:r>
            <a:r>
              <a:rPr lang="fr-CA" dirty="0" err="1"/>
              <a:t>estrategia</a:t>
            </a:r>
            <a:r>
              <a:rPr lang="fr-CA" dirty="0"/>
              <a:t> de marketing.</a:t>
            </a:r>
          </a:p>
          <a:p>
            <a:pPr algn="just"/>
            <a:endParaRPr lang="fr-CA" b="1" dirty="0"/>
          </a:p>
          <a:p>
            <a:r>
              <a:rPr lang="fr-CA" b="1" dirty="0" err="1"/>
              <a:t>Ejercicio</a:t>
            </a:r>
            <a:r>
              <a:rPr lang="fr-CA" b="1" dirty="0"/>
              <a:t> </a:t>
            </a:r>
            <a:r>
              <a:rPr lang="fr-CA" b="1" dirty="0" err="1"/>
              <a:t>guiado</a:t>
            </a:r>
            <a:r>
              <a:rPr lang="fr-CA" b="1" dirty="0"/>
              <a:t>:</a:t>
            </a:r>
            <a:br>
              <a:rPr lang="fr-CA" dirty="0"/>
            </a:br>
            <a:r>
              <a:rPr lang="fr-CA" dirty="0"/>
              <a:t>Cada participante </a:t>
            </a:r>
            <a:r>
              <a:rPr lang="fr-CA" dirty="0" err="1"/>
              <a:t>escribe</a:t>
            </a:r>
            <a:r>
              <a:rPr lang="fr-CA" dirty="0"/>
              <a:t> en el chat o en su </a:t>
            </a:r>
            <a:r>
              <a:rPr lang="fr-CA" dirty="0" err="1"/>
              <a:t>cuaderno</a:t>
            </a:r>
            <a:r>
              <a:rPr lang="fr-CA" dirty="0"/>
              <a:t> </a:t>
            </a:r>
            <a:r>
              <a:rPr lang="fr-CA" b="1" dirty="0"/>
              <a:t>2 </a:t>
            </a:r>
            <a:r>
              <a:rPr lang="fr-CA" b="1" dirty="0" err="1"/>
              <a:t>acciones</a:t>
            </a:r>
            <a:r>
              <a:rPr lang="fr-CA" b="1" dirty="0"/>
              <a:t> </a:t>
            </a:r>
            <a:r>
              <a:rPr lang="fr-CA" b="1" dirty="0" err="1"/>
              <a:t>sencillas</a:t>
            </a:r>
            <a:r>
              <a:rPr lang="fr-CA" dirty="0"/>
              <a:t> que </a:t>
            </a:r>
            <a:r>
              <a:rPr lang="fr-CA" dirty="0" err="1"/>
              <a:t>pueda</a:t>
            </a:r>
            <a:r>
              <a:rPr lang="fr-CA" dirty="0"/>
              <a:t> </a:t>
            </a:r>
            <a:r>
              <a:rPr lang="fr-CA" dirty="0" err="1"/>
              <a:t>aplicar</a:t>
            </a:r>
            <a:r>
              <a:rPr lang="fr-CA" dirty="0"/>
              <a:t> la </a:t>
            </a:r>
            <a:r>
              <a:rPr lang="fr-CA" dirty="0" err="1"/>
              <a:t>próxima</a:t>
            </a:r>
            <a:r>
              <a:rPr lang="fr-CA" dirty="0"/>
              <a:t> </a:t>
            </a:r>
            <a:r>
              <a:rPr lang="fr-CA" dirty="0" err="1"/>
              <a:t>semana</a:t>
            </a:r>
            <a:r>
              <a:rPr lang="fr-CA" dirty="0"/>
              <a:t> para </a:t>
            </a:r>
            <a:r>
              <a:rPr lang="fr-CA" dirty="0" err="1"/>
              <a:t>mejorar</a:t>
            </a:r>
            <a:r>
              <a:rPr lang="fr-CA" dirty="0"/>
              <a:t> la </a:t>
            </a:r>
            <a:r>
              <a:rPr lang="fr-CA" dirty="0" err="1"/>
              <a:t>relación</a:t>
            </a:r>
            <a:r>
              <a:rPr lang="fr-CA" dirty="0"/>
              <a:t> con un cliente </a:t>
            </a:r>
            <a:r>
              <a:rPr lang="fr-CA" dirty="0" err="1"/>
              <a:t>actual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5.3. </a:t>
            </a:r>
            <a:r>
              <a:rPr lang="fr-CA" dirty="0" err="1"/>
              <a:t>Técnicas</a:t>
            </a:r>
            <a:r>
              <a:rPr lang="fr-CA" dirty="0"/>
              <a:t> de networking y </a:t>
            </a:r>
            <a:r>
              <a:rPr lang="fr-CA" dirty="0" err="1"/>
              <a:t>referidos</a:t>
            </a:r>
            <a:r>
              <a:rPr lang="fr-CA" dirty="0"/>
              <a:t> 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80AEB94-5907-E9EC-2E8E-BE100FF5C1AC}"/>
              </a:ext>
            </a:extLst>
          </p:cNvPr>
          <p:cNvSpPr txBox="1"/>
          <p:nvPr/>
        </p:nvSpPr>
        <p:spPr>
          <a:xfrm>
            <a:off x="1126900" y="2136338"/>
            <a:ext cx="669057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Construir</a:t>
            </a:r>
            <a:r>
              <a:rPr lang="fr-CA" dirty="0"/>
              <a:t> </a:t>
            </a:r>
            <a:r>
              <a:rPr lang="fr-CA" dirty="0" err="1"/>
              <a:t>reputación</a:t>
            </a:r>
            <a:r>
              <a:rPr lang="fr-CA" dirty="0"/>
              <a:t> digital (LinkedIn, </a:t>
            </a:r>
            <a:r>
              <a:rPr lang="fr-CA" dirty="0" err="1"/>
              <a:t>testimonios</a:t>
            </a:r>
            <a:r>
              <a:rPr lang="fr-CA" dirty="0"/>
              <a:t>, </a:t>
            </a:r>
            <a:r>
              <a:rPr lang="fr-CA" dirty="0" err="1"/>
              <a:t>reseñas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Solicitar</a:t>
            </a:r>
            <a:r>
              <a:rPr lang="fr-CA" dirty="0"/>
              <a:t> </a:t>
            </a:r>
            <a:r>
              <a:rPr lang="fr-CA" dirty="0" err="1"/>
              <a:t>referidos</a:t>
            </a:r>
            <a:r>
              <a:rPr lang="fr-CA" dirty="0"/>
              <a:t> en el </a:t>
            </a:r>
            <a:r>
              <a:rPr lang="fr-CA" dirty="0" err="1"/>
              <a:t>momento</a:t>
            </a:r>
            <a:r>
              <a:rPr lang="fr-CA" dirty="0"/>
              <a:t> de </a:t>
            </a:r>
            <a:r>
              <a:rPr lang="fr-CA" dirty="0" err="1"/>
              <a:t>mayor</a:t>
            </a:r>
            <a:r>
              <a:rPr lang="fr-CA" dirty="0"/>
              <a:t> </a:t>
            </a:r>
            <a:r>
              <a:rPr lang="fr-CA" dirty="0" err="1"/>
              <a:t>satisfacción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Caso</a:t>
            </a:r>
            <a:r>
              <a:rPr lang="fr-CA" dirty="0"/>
              <a:t> real: </a:t>
            </a:r>
            <a:r>
              <a:rPr lang="fr-CA" b="1" dirty="0"/>
              <a:t>Dropbox</a:t>
            </a:r>
            <a:r>
              <a:rPr lang="fr-CA" dirty="0"/>
              <a:t>, que </a:t>
            </a:r>
            <a:r>
              <a:rPr lang="fr-CA" dirty="0" err="1"/>
              <a:t>creció</a:t>
            </a:r>
            <a:r>
              <a:rPr lang="fr-CA" dirty="0"/>
              <a:t> con </a:t>
            </a:r>
            <a:r>
              <a:rPr lang="fr-CA" dirty="0" err="1"/>
              <a:t>programa</a:t>
            </a:r>
            <a:r>
              <a:rPr lang="fr-CA" dirty="0"/>
              <a:t> de </a:t>
            </a:r>
            <a:r>
              <a:rPr lang="fr-CA" dirty="0" err="1"/>
              <a:t>referidos</a:t>
            </a:r>
            <a:r>
              <a:rPr lang="fr-CA" dirty="0"/>
              <a:t> (2GB gratis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recomendar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E4AA033-A021-1D4A-A815-E6B3ED27078A}"/>
              </a:ext>
            </a:extLst>
          </p:cNvPr>
          <p:cNvSpPr txBox="1"/>
          <p:nvPr/>
        </p:nvSpPr>
        <p:spPr>
          <a:xfrm>
            <a:off x="1796603" y="4316293"/>
            <a:ext cx="63814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Actividad</a:t>
            </a:r>
            <a:r>
              <a:rPr lang="fr-CA" b="1" dirty="0"/>
              <a:t> </a:t>
            </a:r>
            <a:r>
              <a:rPr lang="fr-CA" b="1" dirty="0" err="1"/>
              <a:t>reflexiva</a:t>
            </a:r>
            <a:r>
              <a:rPr lang="fr-CA" b="1" dirty="0"/>
              <a:t>:</a:t>
            </a:r>
          </a:p>
          <a:p>
            <a:r>
              <a:rPr lang="fr-CA" dirty="0"/>
              <a:t> </a:t>
            </a:r>
            <a:r>
              <a:rPr lang="fr-CA" i="1" dirty="0"/>
              <a:t>“</a:t>
            </a:r>
            <a:r>
              <a:rPr lang="fr-CA" i="1" dirty="0" err="1"/>
              <a:t>Piensa</a:t>
            </a:r>
            <a:r>
              <a:rPr lang="fr-CA" i="1" dirty="0"/>
              <a:t> en un cliente </a:t>
            </a:r>
            <a:r>
              <a:rPr lang="fr-CA" i="1" dirty="0" err="1"/>
              <a:t>satisfecho</a:t>
            </a:r>
            <a:r>
              <a:rPr lang="fr-CA" i="1" dirty="0"/>
              <a:t>. ¿</a:t>
            </a:r>
            <a:r>
              <a:rPr lang="fr-CA" i="1" dirty="0" err="1"/>
              <a:t>Cómo</a:t>
            </a:r>
            <a:r>
              <a:rPr lang="fr-CA" i="1" dirty="0"/>
              <a:t> </a:t>
            </a:r>
            <a:r>
              <a:rPr lang="fr-CA" i="1" dirty="0" err="1"/>
              <a:t>podría</a:t>
            </a:r>
            <a:r>
              <a:rPr lang="fr-CA" i="1" dirty="0"/>
              <a:t> </a:t>
            </a:r>
            <a:r>
              <a:rPr lang="fr-CA" i="1" dirty="0" err="1"/>
              <a:t>pedirle</a:t>
            </a:r>
            <a:r>
              <a:rPr lang="fr-CA" i="1" dirty="0"/>
              <a:t> un </a:t>
            </a:r>
            <a:r>
              <a:rPr lang="fr-CA" i="1" dirty="0" err="1"/>
              <a:t>referido</a:t>
            </a:r>
            <a:r>
              <a:rPr lang="fr-CA" i="1" dirty="0"/>
              <a:t> de forma </a:t>
            </a:r>
            <a:r>
              <a:rPr lang="fr-CA" i="1" dirty="0" err="1"/>
              <a:t>natural</a:t>
            </a:r>
            <a:r>
              <a:rPr lang="fr-CA" i="1" dirty="0"/>
              <a:t> sin sonar </a:t>
            </a:r>
            <a:r>
              <a:rPr lang="fr-CA" i="1" dirty="0" err="1"/>
              <a:t>agresivo</a:t>
            </a:r>
            <a:r>
              <a:rPr lang="fr-CA" i="1" dirty="0"/>
              <a:t>? </a:t>
            </a:r>
            <a:r>
              <a:rPr lang="fr-CA" i="1" dirty="0" err="1"/>
              <a:t>Escríbelo</a:t>
            </a:r>
            <a:r>
              <a:rPr lang="fr-CA" i="1" dirty="0"/>
              <a:t> en </a:t>
            </a:r>
            <a:r>
              <a:rPr lang="fr-CA" i="1" dirty="0" err="1"/>
              <a:t>una</a:t>
            </a:r>
            <a:r>
              <a:rPr lang="fr-CA" i="1" dirty="0"/>
              <a:t> frase </a:t>
            </a:r>
            <a:r>
              <a:rPr lang="fr-CA" i="1" dirty="0" err="1"/>
              <a:t>corta</a:t>
            </a:r>
            <a:r>
              <a:rPr lang="fr-CA" i="1" dirty="0"/>
              <a:t>.”</a:t>
            </a:r>
            <a:endParaRPr lang="fr-CA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DF98D7F-BE99-CCFD-C099-3B99E4D39081}"/>
              </a:ext>
            </a:extLst>
          </p:cNvPr>
          <p:cNvSpPr txBox="1"/>
          <p:nvPr/>
        </p:nvSpPr>
        <p:spPr>
          <a:xfrm>
            <a:off x="2395470" y="5757585"/>
            <a:ext cx="3710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/>
              <a:t>Video</a:t>
            </a:r>
            <a:r>
              <a:rPr lang="fr-FR" dirty="0"/>
              <a:t> la </a:t>
            </a:r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deja</a:t>
            </a:r>
            <a:r>
              <a:rPr lang="fr-FR" dirty="0"/>
              <a:t> </a:t>
            </a:r>
            <a:r>
              <a:rPr lang="fr-FR" dirty="0" err="1"/>
              <a:t>huella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12FDD-3B58-809D-5668-C93EF0774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gestionar</a:t>
            </a:r>
            <a:r>
              <a:rPr lang="fr-CA" dirty="0"/>
              <a:t> </a:t>
            </a:r>
            <a:r>
              <a:rPr lang="fr-CA" dirty="0" err="1"/>
              <a:t>relaciones</a:t>
            </a:r>
            <a:r>
              <a:rPr lang="fr-CA" dirty="0"/>
              <a:t> </a:t>
            </a:r>
            <a:r>
              <a:rPr lang="fr-CA" dirty="0" err="1"/>
              <a:t>difíciles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76E0E1E-0A89-B893-0E4C-AC5E8E727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767" y="1700280"/>
            <a:ext cx="2167188" cy="144216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F58320-63EE-E97A-DABF-082BCB1ED1EB}"/>
              </a:ext>
            </a:extLst>
          </p:cNvPr>
          <p:cNvSpPr txBox="1"/>
          <p:nvPr/>
        </p:nvSpPr>
        <p:spPr>
          <a:xfrm>
            <a:off x="3088922" y="1770810"/>
            <a:ext cx="8110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Mantener</a:t>
            </a:r>
            <a:r>
              <a:rPr lang="fr-CA" dirty="0"/>
              <a:t> la calma y </a:t>
            </a:r>
            <a:r>
              <a:rPr lang="fr-CA" dirty="0" err="1"/>
              <a:t>escuchar</a:t>
            </a:r>
            <a:r>
              <a:rPr lang="fr-CA" dirty="0"/>
              <a:t> antes de </a:t>
            </a:r>
            <a:r>
              <a:rPr lang="fr-CA" dirty="0" err="1"/>
              <a:t>responder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Buscar</a:t>
            </a:r>
            <a:r>
              <a:rPr lang="fr-CA" dirty="0"/>
              <a:t> </a:t>
            </a:r>
            <a:r>
              <a:rPr lang="fr-CA" dirty="0" err="1"/>
              <a:t>soluciones</a:t>
            </a:r>
            <a:r>
              <a:rPr lang="fr-CA" dirty="0"/>
              <a:t> </a:t>
            </a:r>
            <a:r>
              <a:rPr lang="fr-CA" dirty="0" err="1"/>
              <a:t>conjuntas</a:t>
            </a:r>
            <a:r>
              <a:rPr lang="fr-CA" dirty="0"/>
              <a:t>, no </a:t>
            </a:r>
            <a:r>
              <a:rPr lang="fr-CA" dirty="0" err="1"/>
              <a:t>imponer</a:t>
            </a:r>
            <a:r>
              <a:rPr lang="fr-CA" dirty="0"/>
              <a:t>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4DB6B4F-CD3D-2C95-6B31-6867BAFAC109}"/>
              </a:ext>
            </a:extLst>
          </p:cNvPr>
          <p:cNvSpPr txBox="1"/>
          <p:nvPr/>
        </p:nvSpPr>
        <p:spPr>
          <a:xfrm>
            <a:off x="982014" y="3609863"/>
            <a:ext cx="6858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Caso</a:t>
            </a:r>
            <a:r>
              <a:rPr lang="fr-CA" b="1" dirty="0"/>
              <a:t> Real: IBM y la </a:t>
            </a:r>
            <a:r>
              <a:rPr lang="fr-CA" b="1" dirty="0" err="1"/>
              <a:t>relación</a:t>
            </a:r>
            <a:r>
              <a:rPr lang="fr-CA" b="1" dirty="0"/>
              <a:t> </a:t>
            </a:r>
            <a:r>
              <a:rPr lang="fr-CA" b="1" dirty="0" err="1"/>
              <a:t>complicada</a:t>
            </a:r>
            <a:r>
              <a:rPr lang="fr-CA" b="1" dirty="0"/>
              <a:t> con </a:t>
            </a:r>
            <a:r>
              <a:rPr lang="fr-CA" b="1" dirty="0" err="1"/>
              <a:t>uno</a:t>
            </a:r>
            <a:r>
              <a:rPr lang="fr-CA" b="1" dirty="0"/>
              <a:t> de sus grandes clientes </a:t>
            </a:r>
            <a:r>
              <a:rPr lang="fr-CA" b="1" dirty="0" err="1"/>
              <a:t>bancarios</a:t>
            </a:r>
            <a:endParaRPr lang="fr-CA" b="1" dirty="0"/>
          </a:p>
          <a:p>
            <a:r>
              <a:rPr lang="fr-CA" dirty="0"/>
              <a:t>Un banco global </a:t>
            </a:r>
            <a:r>
              <a:rPr lang="fr-CA" dirty="0" err="1"/>
              <a:t>contrató</a:t>
            </a:r>
            <a:r>
              <a:rPr lang="fr-CA" dirty="0"/>
              <a:t> a IBM para </a:t>
            </a:r>
            <a:r>
              <a:rPr lang="fr-CA" dirty="0" err="1"/>
              <a:t>proveer</a:t>
            </a:r>
            <a:r>
              <a:rPr lang="fr-CA" dirty="0"/>
              <a:t> </a:t>
            </a:r>
            <a:r>
              <a:rPr lang="fr-CA" dirty="0" err="1"/>
              <a:t>infraestructura</a:t>
            </a:r>
            <a:r>
              <a:rPr lang="fr-CA" dirty="0"/>
              <a:t> </a:t>
            </a:r>
            <a:r>
              <a:rPr lang="fr-CA" dirty="0" err="1"/>
              <a:t>tecnológica</a:t>
            </a:r>
            <a:r>
              <a:rPr lang="fr-CA" dirty="0"/>
              <a:t> (hardware + software). El </a:t>
            </a:r>
            <a:r>
              <a:rPr lang="fr-CA" dirty="0" err="1"/>
              <a:t>problema</a:t>
            </a:r>
            <a:r>
              <a:rPr lang="fr-CA" dirty="0"/>
              <a:t> </a:t>
            </a:r>
            <a:r>
              <a:rPr lang="fr-CA" dirty="0" err="1"/>
              <a:t>comenzó</a:t>
            </a:r>
            <a:r>
              <a:rPr lang="fr-CA" dirty="0"/>
              <a:t> </a:t>
            </a:r>
            <a:r>
              <a:rPr lang="fr-CA" dirty="0" err="1"/>
              <a:t>cuando</a:t>
            </a:r>
            <a:r>
              <a:rPr lang="fr-CA" dirty="0"/>
              <a:t>, en </a:t>
            </a:r>
            <a:r>
              <a:rPr lang="fr-CA" dirty="0" err="1"/>
              <a:t>plena</a:t>
            </a:r>
            <a:r>
              <a:rPr lang="fr-CA" dirty="0"/>
              <a:t> </a:t>
            </a:r>
            <a:r>
              <a:rPr lang="fr-CA" dirty="0" err="1"/>
              <a:t>implementación</a:t>
            </a:r>
            <a:r>
              <a:rPr lang="fr-CA" dirty="0"/>
              <a:t>, el banco </a:t>
            </a:r>
            <a:r>
              <a:rPr lang="fr-CA" dirty="0" err="1"/>
              <a:t>detectó</a:t>
            </a:r>
            <a:r>
              <a:rPr lang="fr-CA" dirty="0"/>
              <a:t> </a:t>
            </a:r>
            <a:r>
              <a:rPr lang="fr-CA" dirty="0" err="1"/>
              <a:t>retrasos</a:t>
            </a:r>
            <a:r>
              <a:rPr lang="fr-CA" dirty="0"/>
              <a:t> y </a:t>
            </a:r>
            <a:r>
              <a:rPr lang="fr-CA" dirty="0" err="1"/>
              <a:t>problemas</a:t>
            </a:r>
            <a:r>
              <a:rPr lang="fr-CA" dirty="0"/>
              <a:t> de </a:t>
            </a:r>
            <a:r>
              <a:rPr lang="fr-CA" dirty="0" err="1"/>
              <a:t>integración</a:t>
            </a:r>
            <a:r>
              <a:rPr lang="fr-CA" dirty="0"/>
              <a:t> con sus </a:t>
            </a:r>
            <a:r>
              <a:rPr lang="fr-CA" dirty="0" err="1"/>
              <a:t>sistemas</a:t>
            </a:r>
            <a:r>
              <a:rPr lang="fr-CA" dirty="0"/>
              <a:t> </a:t>
            </a:r>
            <a:r>
              <a:rPr lang="fr-CA" dirty="0" err="1"/>
              <a:t>heredados</a:t>
            </a:r>
            <a:r>
              <a:rPr lang="fr-CA" dirty="0"/>
              <a:t>. El cliente se </a:t>
            </a:r>
            <a:r>
              <a:rPr lang="fr-CA" dirty="0" err="1"/>
              <a:t>volvió</a:t>
            </a:r>
            <a:r>
              <a:rPr lang="fr-CA" dirty="0"/>
              <a:t> </a:t>
            </a:r>
            <a:r>
              <a:rPr lang="fr-CA" dirty="0" err="1"/>
              <a:t>muy</a:t>
            </a:r>
            <a:r>
              <a:rPr lang="fr-CA" dirty="0"/>
              <a:t> </a:t>
            </a:r>
            <a:r>
              <a:rPr lang="fr-CA" dirty="0" err="1"/>
              <a:t>exigente</a:t>
            </a:r>
            <a:r>
              <a:rPr lang="fr-CA" dirty="0"/>
              <a:t>, </a:t>
            </a:r>
            <a:r>
              <a:rPr lang="fr-CA" dirty="0" err="1"/>
              <a:t>amenazando</a:t>
            </a:r>
            <a:r>
              <a:rPr lang="fr-CA" dirty="0"/>
              <a:t> con </a:t>
            </a:r>
            <a:r>
              <a:rPr lang="fr-CA" dirty="0" err="1"/>
              <a:t>cancelar</a:t>
            </a:r>
            <a:r>
              <a:rPr lang="fr-CA" dirty="0"/>
              <a:t> el </a:t>
            </a:r>
            <a:r>
              <a:rPr lang="fr-CA" dirty="0" err="1"/>
              <a:t>contrato</a:t>
            </a:r>
            <a:r>
              <a:rPr lang="fr-CA" dirty="0"/>
              <a:t> y </a:t>
            </a:r>
            <a:r>
              <a:rPr lang="fr-CA" dirty="0" err="1"/>
              <a:t>llevarlo</a:t>
            </a:r>
            <a:r>
              <a:rPr lang="fr-CA" dirty="0"/>
              <a:t> a </a:t>
            </a:r>
            <a:r>
              <a:rPr lang="fr-CA" dirty="0" err="1"/>
              <a:t>juicio</a:t>
            </a:r>
            <a:r>
              <a:rPr lang="fr-CA" dirty="0"/>
              <a:t>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5B424CF-0307-F8C1-CA6D-69621E2F185D}"/>
              </a:ext>
            </a:extLst>
          </p:cNvPr>
          <p:cNvSpPr txBox="1"/>
          <p:nvPr/>
        </p:nvSpPr>
        <p:spPr>
          <a:xfrm>
            <a:off x="3259782" y="2699893"/>
            <a:ext cx="2624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/>
              <a:t>Video</a:t>
            </a:r>
            <a:r>
              <a:rPr lang="fr-FR" dirty="0"/>
              <a:t> </a:t>
            </a:r>
            <a:r>
              <a:rPr lang="fr-FR" dirty="0" err="1"/>
              <a:t>tipos</a:t>
            </a:r>
            <a:r>
              <a:rPr lang="fr-FR" dirty="0"/>
              <a:t> de clientes</a:t>
            </a:r>
          </a:p>
        </p:txBody>
      </p:sp>
    </p:spTree>
    <p:extLst>
      <p:ext uri="{BB962C8B-B14F-4D97-AF65-F5344CB8AC3E}">
        <p14:creationId xmlns:p14="http://schemas.microsoft.com/office/powerpoint/2010/main" val="2897235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84632"/>
            <a:ext cx="7968803" cy="1614624"/>
          </a:xfrm>
        </p:spPr>
        <p:txBody>
          <a:bodyPr/>
          <a:lstStyle/>
          <a:p>
            <a:pPr algn="just"/>
            <a:r>
              <a:rPr lang="fr-CA" b="1" dirty="0" err="1"/>
              <a:t>Cómo</a:t>
            </a:r>
            <a:r>
              <a:rPr lang="fr-CA" b="1" dirty="0"/>
              <a:t> se </a:t>
            </a:r>
            <a:r>
              <a:rPr lang="fr-CA" b="1" dirty="0" err="1"/>
              <a:t>gestionó</a:t>
            </a:r>
            <a:r>
              <a:rPr lang="fr-CA" b="1" dirty="0"/>
              <a:t> la </a:t>
            </a:r>
            <a:r>
              <a:rPr lang="fr-CA" b="1" dirty="0" err="1"/>
              <a:t>relación</a:t>
            </a:r>
            <a:r>
              <a:rPr lang="fr-CA" b="1" dirty="0"/>
              <a:t> </a:t>
            </a:r>
            <a:r>
              <a:rPr lang="fr-CA" b="1" dirty="0" err="1"/>
              <a:t>difícil</a:t>
            </a:r>
            <a:r>
              <a:rPr lang="fr-CA" dirty="0"/>
              <a:t>: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11920FE-3C8D-FFC2-3EA5-4817C050EB6A}"/>
              </a:ext>
            </a:extLst>
          </p:cNvPr>
          <p:cNvSpPr txBox="1"/>
          <p:nvPr/>
        </p:nvSpPr>
        <p:spPr>
          <a:xfrm>
            <a:off x="685800" y="1849053"/>
            <a:ext cx="736027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🔹 </a:t>
            </a:r>
            <a:r>
              <a:rPr lang="fr-CA" b="1" dirty="0" err="1"/>
              <a:t>Transparencia</a:t>
            </a:r>
            <a:r>
              <a:rPr lang="fr-CA" b="1" dirty="0"/>
              <a:t> </a:t>
            </a:r>
            <a:r>
              <a:rPr lang="fr-CA" b="1" dirty="0" err="1"/>
              <a:t>absoluta</a:t>
            </a:r>
            <a:r>
              <a:rPr lang="fr-CA" dirty="0"/>
              <a:t>: IBM </a:t>
            </a:r>
            <a:r>
              <a:rPr lang="fr-CA" dirty="0" err="1"/>
              <a:t>admitió</a:t>
            </a:r>
            <a:r>
              <a:rPr lang="fr-CA" dirty="0"/>
              <a:t> los </a:t>
            </a:r>
            <a:r>
              <a:rPr lang="fr-CA" dirty="0" err="1"/>
              <a:t>problemas</a:t>
            </a:r>
            <a:r>
              <a:rPr lang="fr-CA" dirty="0"/>
              <a:t> y </a:t>
            </a:r>
            <a:r>
              <a:rPr lang="fr-CA" dirty="0" err="1"/>
              <a:t>formó</a:t>
            </a:r>
            <a:r>
              <a:rPr lang="fr-CA" dirty="0"/>
              <a:t> un comité </a:t>
            </a:r>
            <a:r>
              <a:rPr lang="fr-CA" dirty="0" err="1"/>
              <a:t>conjunto</a:t>
            </a:r>
            <a:r>
              <a:rPr lang="fr-CA" dirty="0"/>
              <a:t> con </a:t>
            </a:r>
            <a:r>
              <a:rPr lang="fr-CA" dirty="0" err="1"/>
              <a:t>directivos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banco.</a:t>
            </a:r>
          </a:p>
          <a:p>
            <a:pPr algn="just">
              <a:buFont typeface="+mj-lt"/>
              <a:buAutoNum type="arabicPeriod"/>
            </a:pPr>
            <a:r>
              <a:rPr lang="fr-CA" b="1" dirty="0" err="1"/>
              <a:t>Equipos</a:t>
            </a:r>
            <a:r>
              <a:rPr lang="fr-CA" b="1" dirty="0"/>
              <a:t> </a:t>
            </a:r>
            <a:r>
              <a:rPr lang="fr-CA" b="1" dirty="0" err="1"/>
              <a:t>dedicados</a:t>
            </a:r>
            <a:r>
              <a:rPr lang="fr-CA" dirty="0"/>
              <a:t>: </a:t>
            </a:r>
            <a:r>
              <a:rPr lang="fr-CA" dirty="0" err="1"/>
              <a:t>asignó</a:t>
            </a:r>
            <a:r>
              <a:rPr lang="fr-CA" dirty="0"/>
              <a:t> un </a:t>
            </a:r>
            <a:r>
              <a:rPr lang="fr-CA" dirty="0" err="1"/>
              <a:t>equipo</a:t>
            </a:r>
            <a:r>
              <a:rPr lang="fr-CA" dirty="0"/>
              <a:t> de </a:t>
            </a:r>
            <a:r>
              <a:rPr lang="fr-CA" dirty="0" err="1"/>
              <a:t>ingenieros</a:t>
            </a:r>
            <a:r>
              <a:rPr lang="fr-CA" dirty="0"/>
              <a:t> y </a:t>
            </a:r>
            <a:r>
              <a:rPr lang="fr-CA" dirty="0" err="1"/>
              <a:t>gestores</a:t>
            </a:r>
            <a:r>
              <a:rPr lang="fr-CA" dirty="0"/>
              <a:t> </a:t>
            </a:r>
            <a:r>
              <a:rPr lang="fr-CA" dirty="0" err="1"/>
              <a:t>exclusivo</a:t>
            </a:r>
            <a:r>
              <a:rPr lang="fr-CA" dirty="0"/>
              <a:t> para </a:t>
            </a:r>
            <a:r>
              <a:rPr lang="fr-CA" dirty="0" err="1"/>
              <a:t>resolver</a:t>
            </a:r>
            <a:r>
              <a:rPr lang="fr-CA" dirty="0"/>
              <a:t> los </a:t>
            </a:r>
            <a:r>
              <a:rPr lang="fr-CA" dirty="0" err="1"/>
              <a:t>cuellos</a:t>
            </a:r>
            <a:r>
              <a:rPr lang="fr-CA" dirty="0"/>
              <a:t> de </a:t>
            </a:r>
            <a:r>
              <a:rPr lang="fr-CA" dirty="0" err="1"/>
              <a:t>botella</a:t>
            </a:r>
            <a:r>
              <a:rPr lang="fr-CA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b="1" dirty="0"/>
              <a:t>Ajuste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contrato</a:t>
            </a:r>
            <a:r>
              <a:rPr lang="fr-CA" dirty="0"/>
              <a:t>: </a:t>
            </a:r>
            <a:r>
              <a:rPr lang="fr-CA" dirty="0" err="1"/>
              <a:t>ofrecieron</a:t>
            </a:r>
            <a:r>
              <a:rPr lang="fr-CA" dirty="0"/>
              <a:t> </a:t>
            </a:r>
            <a:r>
              <a:rPr lang="fr-CA" dirty="0" err="1"/>
              <a:t>condiciones</a:t>
            </a:r>
            <a:r>
              <a:rPr lang="fr-CA" dirty="0"/>
              <a:t> </a:t>
            </a:r>
            <a:r>
              <a:rPr lang="fr-CA" dirty="0" err="1"/>
              <a:t>más</a:t>
            </a:r>
            <a:r>
              <a:rPr lang="fr-CA" dirty="0"/>
              <a:t> flexibles en </a:t>
            </a:r>
            <a:r>
              <a:rPr lang="fr-CA" dirty="0" err="1"/>
              <a:t>tiempos</a:t>
            </a:r>
            <a:r>
              <a:rPr lang="fr-CA" dirty="0"/>
              <a:t> y </a:t>
            </a:r>
            <a:r>
              <a:rPr lang="fr-CA" dirty="0" err="1"/>
              <a:t>soporte</a:t>
            </a:r>
            <a:r>
              <a:rPr lang="fr-CA" dirty="0"/>
              <a:t>, sin </a:t>
            </a:r>
            <a:r>
              <a:rPr lang="fr-CA" dirty="0" err="1"/>
              <a:t>costo</a:t>
            </a:r>
            <a:r>
              <a:rPr lang="fr-CA" dirty="0"/>
              <a:t> </a:t>
            </a:r>
            <a:r>
              <a:rPr lang="fr-CA" dirty="0" err="1"/>
              <a:t>adicional</a:t>
            </a:r>
            <a:r>
              <a:rPr lang="fr-CA" dirty="0"/>
              <a:t> en </a:t>
            </a:r>
            <a:r>
              <a:rPr lang="fr-CA" dirty="0" err="1"/>
              <a:t>ciertas</a:t>
            </a:r>
            <a:r>
              <a:rPr lang="fr-CA" dirty="0"/>
              <a:t> </a:t>
            </a:r>
            <a:r>
              <a:rPr lang="fr-CA" dirty="0" err="1"/>
              <a:t>fases</a:t>
            </a:r>
            <a:r>
              <a:rPr lang="fr-CA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b="1" dirty="0" err="1"/>
              <a:t>Enfoque</a:t>
            </a:r>
            <a:r>
              <a:rPr lang="fr-CA" b="1" dirty="0"/>
              <a:t> en el </a:t>
            </a:r>
            <a:r>
              <a:rPr lang="fr-CA" b="1" dirty="0" err="1"/>
              <a:t>valor</a:t>
            </a:r>
            <a:r>
              <a:rPr lang="fr-CA" b="1" dirty="0"/>
              <a:t> a largo </a:t>
            </a:r>
            <a:r>
              <a:rPr lang="fr-CA" b="1" dirty="0" err="1"/>
              <a:t>plazo</a:t>
            </a:r>
            <a:r>
              <a:rPr lang="fr-CA" dirty="0"/>
              <a:t>: en </a:t>
            </a:r>
            <a:r>
              <a:rPr lang="fr-CA" dirty="0" err="1"/>
              <a:t>vez</a:t>
            </a:r>
            <a:r>
              <a:rPr lang="fr-CA" dirty="0"/>
              <a:t> de </a:t>
            </a:r>
            <a:r>
              <a:rPr lang="fr-CA" dirty="0" err="1"/>
              <a:t>discutir</a:t>
            </a:r>
            <a:r>
              <a:rPr lang="fr-CA" dirty="0"/>
              <a:t> sobre </a:t>
            </a:r>
            <a:r>
              <a:rPr lang="fr-CA" dirty="0" err="1"/>
              <a:t>fallas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, se </a:t>
            </a:r>
            <a:r>
              <a:rPr lang="fr-CA" dirty="0" err="1"/>
              <a:t>enfocaron</a:t>
            </a:r>
            <a:r>
              <a:rPr lang="fr-CA" dirty="0"/>
              <a:t> en </a:t>
            </a:r>
            <a:r>
              <a:rPr lang="fr-CA" dirty="0" err="1"/>
              <a:t>cómo</a:t>
            </a:r>
            <a:r>
              <a:rPr lang="fr-CA" dirty="0"/>
              <a:t> la </a:t>
            </a:r>
            <a:r>
              <a:rPr lang="fr-CA" dirty="0" err="1"/>
              <a:t>solución</a:t>
            </a:r>
            <a:r>
              <a:rPr lang="fr-CA" dirty="0"/>
              <a:t> </a:t>
            </a:r>
            <a:r>
              <a:rPr lang="fr-CA" dirty="0" err="1"/>
              <a:t>terminaría</a:t>
            </a:r>
            <a:r>
              <a:rPr lang="fr-CA" dirty="0"/>
              <a:t> </a:t>
            </a:r>
            <a:r>
              <a:rPr lang="fr-CA" dirty="0" err="1"/>
              <a:t>generando</a:t>
            </a:r>
            <a:r>
              <a:rPr lang="fr-CA" dirty="0"/>
              <a:t> </a:t>
            </a:r>
            <a:r>
              <a:rPr lang="fr-CA" dirty="0" err="1"/>
              <a:t>ahorros</a:t>
            </a:r>
            <a:r>
              <a:rPr lang="fr-CA" dirty="0"/>
              <a:t> y </a:t>
            </a:r>
            <a:r>
              <a:rPr lang="fr-CA" dirty="0" err="1"/>
              <a:t>eficiencia</a:t>
            </a:r>
            <a:r>
              <a:rPr lang="fr-CA" dirty="0"/>
              <a:t> al banco.</a:t>
            </a:r>
          </a:p>
          <a:p>
            <a:pPr algn="just">
              <a:buFont typeface="+mj-lt"/>
              <a:buAutoNum type="arabicPeriod"/>
            </a:pPr>
            <a:endParaRPr lang="fr-CA" dirty="0"/>
          </a:p>
          <a:p>
            <a:pPr algn="just"/>
            <a:endParaRPr lang="fr-CA" dirty="0"/>
          </a:p>
          <a:p>
            <a:pPr algn="just"/>
            <a:r>
              <a:rPr lang="fr-CA" dirty="0"/>
              <a:t>🔹 </a:t>
            </a:r>
            <a:r>
              <a:rPr lang="fr-CA" b="1" dirty="0" err="1"/>
              <a:t>Resultado</a:t>
            </a:r>
            <a:r>
              <a:rPr lang="fr-CA" dirty="0"/>
              <a:t>: </a:t>
            </a:r>
            <a:r>
              <a:rPr lang="fr-CA" dirty="0" err="1"/>
              <a:t>aunque</a:t>
            </a:r>
            <a:r>
              <a:rPr lang="fr-CA" dirty="0"/>
              <a:t> la </a:t>
            </a:r>
            <a:r>
              <a:rPr lang="fr-CA" dirty="0" err="1"/>
              <a:t>relación</a:t>
            </a:r>
            <a:r>
              <a:rPr lang="fr-CA" dirty="0"/>
              <a:t> </a:t>
            </a:r>
            <a:r>
              <a:rPr lang="fr-CA" dirty="0" err="1"/>
              <a:t>estuvo</a:t>
            </a:r>
            <a:r>
              <a:rPr lang="fr-CA" dirty="0"/>
              <a:t> al borde de la ruptura, la </a:t>
            </a:r>
            <a:r>
              <a:rPr lang="fr-CA" dirty="0" err="1"/>
              <a:t>empatía</a:t>
            </a:r>
            <a:r>
              <a:rPr lang="fr-CA" dirty="0"/>
              <a:t>, la </a:t>
            </a:r>
            <a:r>
              <a:rPr lang="fr-CA" dirty="0" err="1"/>
              <a:t>adaptación</a:t>
            </a:r>
            <a:r>
              <a:rPr lang="fr-CA" dirty="0"/>
              <a:t> y el </a:t>
            </a:r>
            <a:r>
              <a:rPr lang="fr-CA" dirty="0" err="1"/>
              <a:t>enfoque</a:t>
            </a:r>
            <a:r>
              <a:rPr lang="fr-CA" dirty="0"/>
              <a:t> en </a:t>
            </a:r>
            <a:r>
              <a:rPr lang="fr-CA" dirty="0" err="1"/>
              <a:t>beneficios</a:t>
            </a:r>
            <a:r>
              <a:rPr lang="fr-CA" dirty="0"/>
              <a:t> </a:t>
            </a:r>
            <a:r>
              <a:rPr lang="fr-CA" dirty="0" err="1"/>
              <a:t>futuros</a:t>
            </a:r>
            <a:r>
              <a:rPr lang="fr-CA" dirty="0"/>
              <a:t> </a:t>
            </a:r>
            <a:r>
              <a:rPr lang="fr-CA" dirty="0" err="1"/>
              <a:t>transformaron</a:t>
            </a:r>
            <a:r>
              <a:rPr lang="fr-CA" dirty="0"/>
              <a:t> al cliente </a:t>
            </a:r>
            <a:r>
              <a:rPr lang="fr-CA" dirty="0" err="1"/>
              <a:t>molesto</a:t>
            </a:r>
            <a:r>
              <a:rPr lang="fr-CA" dirty="0"/>
              <a:t> en un socio </a:t>
            </a:r>
            <a:r>
              <a:rPr lang="fr-CA" dirty="0" err="1"/>
              <a:t>estratégico</a:t>
            </a:r>
            <a:r>
              <a:rPr lang="fr-CA" dirty="0"/>
              <a:t>. El banco </a:t>
            </a:r>
            <a:r>
              <a:rPr lang="fr-CA" dirty="0" err="1"/>
              <a:t>continuó</a:t>
            </a:r>
            <a:r>
              <a:rPr lang="fr-CA" dirty="0"/>
              <a:t> con IBM, </a:t>
            </a:r>
            <a:r>
              <a:rPr lang="fr-CA" dirty="0" err="1"/>
              <a:t>incluso</a:t>
            </a:r>
            <a:r>
              <a:rPr lang="fr-CA" dirty="0"/>
              <a:t> </a:t>
            </a:r>
            <a:r>
              <a:rPr lang="fr-CA" dirty="0" err="1"/>
              <a:t>renovando</a:t>
            </a:r>
            <a:r>
              <a:rPr lang="fr-CA" dirty="0"/>
              <a:t> </a:t>
            </a:r>
            <a:r>
              <a:rPr lang="fr-CA" dirty="0" err="1"/>
              <a:t>contratos</a:t>
            </a:r>
            <a:r>
              <a:rPr lang="fr-CA" dirty="0"/>
              <a:t> en </a:t>
            </a:r>
            <a:r>
              <a:rPr lang="fr-CA" dirty="0" err="1"/>
              <a:t>fases</a:t>
            </a:r>
            <a:r>
              <a:rPr lang="fr-CA" dirty="0"/>
              <a:t> </a:t>
            </a:r>
            <a:r>
              <a:rPr lang="fr-CA" dirty="0" err="1"/>
              <a:t>posteriores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AAB96-D7A8-29CD-CD41-893762BD9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Ejercicios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F62C3A1-B67E-1860-2D39-E7FE09842D72}"/>
              </a:ext>
            </a:extLst>
          </p:cNvPr>
          <p:cNvSpPr txBox="1"/>
          <p:nvPr/>
        </p:nvSpPr>
        <p:spPr>
          <a:xfrm>
            <a:off x="779172" y="2473996"/>
            <a:ext cx="81201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📚 </a:t>
            </a:r>
            <a:r>
              <a:rPr lang="fr-CA" b="1" dirty="0" err="1"/>
              <a:t>Propuesta</a:t>
            </a:r>
            <a:r>
              <a:rPr lang="fr-CA" b="1" dirty="0"/>
              <a:t> de </a:t>
            </a:r>
            <a:r>
              <a:rPr lang="fr-CA" b="1" dirty="0" err="1"/>
              <a:t>actividad</a:t>
            </a:r>
            <a:r>
              <a:rPr lang="fr-CA" b="1" dirty="0"/>
              <a:t> </a:t>
            </a:r>
            <a:r>
              <a:rPr lang="fr-CA" b="1" dirty="0" err="1"/>
              <a:t>usando</a:t>
            </a:r>
            <a:r>
              <a:rPr lang="fr-CA" b="1" dirty="0"/>
              <a:t> </a:t>
            </a:r>
            <a:r>
              <a:rPr lang="fr-CA" b="1" dirty="0" err="1"/>
              <a:t>ese</a:t>
            </a:r>
            <a:r>
              <a:rPr lang="fr-CA" b="1" dirty="0"/>
              <a:t> </a:t>
            </a:r>
            <a:r>
              <a:rPr lang="fr-CA" b="1" dirty="0" err="1"/>
              <a:t>material</a:t>
            </a:r>
            <a:endParaRPr lang="fr-CA" b="1" dirty="0"/>
          </a:p>
          <a:p>
            <a:pPr>
              <a:buFont typeface="+mj-lt"/>
              <a:buAutoNum type="arabicPeriod"/>
            </a:pPr>
            <a:r>
              <a:rPr lang="fr-CA" dirty="0"/>
              <a:t>¿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errores</a:t>
            </a:r>
            <a:r>
              <a:rPr lang="fr-CA" dirty="0"/>
              <a:t> de </a:t>
            </a:r>
            <a:r>
              <a:rPr lang="fr-CA" dirty="0" err="1"/>
              <a:t>comunicación</a:t>
            </a:r>
            <a:r>
              <a:rPr lang="fr-CA" dirty="0"/>
              <a:t> </a:t>
            </a:r>
            <a:r>
              <a:rPr lang="fr-CA" dirty="0" err="1"/>
              <a:t>viste</a:t>
            </a:r>
            <a:r>
              <a:rPr lang="fr-CA" dirty="0"/>
              <a:t> que </a:t>
            </a:r>
            <a:r>
              <a:rPr lang="fr-CA" dirty="0" err="1"/>
              <a:t>podrían</a:t>
            </a:r>
            <a:r>
              <a:rPr lang="fr-CA" dirty="0"/>
              <a:t> </a:t>
            </a:r>
            <a:r>
              <a:rPr lang="fr-CA" dirty="0" err="1"/>
              <a:t>romper</a:t>
            </a:r>
            <a:r>
              <a:rPr lang="fr-CA" dirty="0"/>
              <a:t> la </a:t>
            </a:r>
            <a:r>
              <a:rPr lang="fr-CA" dirty="0" err="1"/>
              <a:t>relación</a:t>
            </a:r>
            <a:r>
              <a:rPr lang="fr-CA" dirty="0"/>
              <a:t> en un cliente </a:t>
            </a:r>
            <a:r>
              <a:rPr lang="fr-CA" dirty="0" err="1"/>
              <a:t>exigente</a:t>
            </a:r>
            <a:r>
              <a:rPr lang="fr-CA" dirty="0"/>
              <a:t>?</a:t>
            </a:r>
          </a:p>
          <a:p>
            <a:pPr>
              <a:buFont typeface="+mj-lt"/>
              <a:buAutoNum type="arabicPeriod"/>
            </a:pPr>
            <a:endParaRPr lang="fr-CA" dirty="0"/>
          </a:p>
          <a:p>
            <a:pPr>
              <a:buFont typeface="+mj-lt"/>
              <a:buAutoNum type="arabicPeriod"/>
            </a:pPr>
            <a:r>
              <a:rPr lang="fr-CA" dirty="0"/>
              <a:t>Si </a:t>
            </a:r>
            <a:r>
              <a:rPr lang="fr-CA" dirty="0" err="1"/>
              <a:t>fueras</a:t>
            </a:r>
            <a:r>
              <a:rPr lang="fr-CA" dirty="0"/>
              <a:t> el </a:t>
            </a:r>
            <a:r>
              <a:rPr lang="fr-CA" dirty="0" err="1"/>
              <a:t>vendedor</a:t>
            </a:r>
            <a:r>
              <a:rPr lang="fr-CA" dirty="0"/>
              <a:t> en </a:t>
            </a:r>
            <a:r>
              <a:rPr lang="fr-CA" dirty="0" err="1"/>
              <a:t>ese</a:t>
            </a:r>
            <a:r>
              <a:rPr lang="fr-CA" dirty="0"/>
              <a:t> </a:t>
            </a:r>
            <a:r>
              <a:rPr lang="fr-CA" dirty="0" err="1"/>
              <a:t>escenario</a:t>
            </a:r>
            <a:r>
              <a:rPr lang="fr-CA" dirty="0"/>
              <a:t>, ¿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harías</a:t>
            </a:r>
            <a:r>
              <a:rPr lang="fr-CA" dirty="0"/>
              <a:t> </a:t>
            </a:r>
            <a:r>
              <a:rPr lang="fr-CA" dirty="0" err="1"/>
              <a:t>distinto</a:t>
            </a:r>
            <a:r>
              <a:rPr lang="fr-CA" dirty="0"/>
              <a:t> para </a:t>
            </a:r>
            <a:r>
              <a:rPr lang="fr-CA" dirty="0" err="1"/>
              <a:t>recuperar</a:t>
            </a:r>
            <a:r>
              <a:rPr lang="fr-CA" dirty="0"/>
              <a:t> </a:t>
            </a:r>
            <a:r>
              <a:rPr lang="fr-CA" dirty="0" err="1"/>
              <a:t>confianza</a:t>
            </a:r>
            <a:r>
              <a:rPr lang="fr-CA" dirty="0"/>
              <a:t>?</a:t>
            </a:r>
          </a:p>
          <a:p>
            <a:pPr>
              <a:buFont typeface="+mj-lt"/>
              <a:buAutoNum type="arabicPeriod"/>
            </a:pPr>
            <a:endParaRPr lang="fr-CA" dirty="0"/>
          </a:p>
          <a:p>
            <a:pPr>
              <a:buFont typeface="+mj-lt"/>
              <a:buAutoNum type="arabicPeriod"/>
            </a:pP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ejemplo</a:t>
            </a:r>
            <a:r>
              <a:rPr lang="fr-CA" dirty="0"/>
              <a:t>, un cliente que </a:t>
            </a:r>
            <a:r>
              <a:rPr lang="fr-CA" dirty="0" err="1"/>
              <a:t>reclama</a:t>
            </a:r>
            <a:r>
              <a:rPr lang="fr-CA" dirty="0"/>
              <a:t> </a:t>
            </a:r>
            <a:r>
              <a:rPr lang="fr-CA" dirty="0" err="1"/>
              <a:t>compatibilidad</a:t>
            </a:r>
            <a:r>
              <a:rPr lang="fr-CA" dirty="0"/>
              <a:t>, </a:t>
            </a:r>
            <a:r>
              <a:rPr lang="fr-CA" dirty="0" err="1"/>
              <a:t>soporte</a:t>
            </a:r>
            <a:r>
              <a:rPr lang="fr-CA" dirty="0"/>
              <a:t>, </a:t>
            </a:r>
            <a:r>
              <a:rPr lang="fr-CA" dirty="0" err="1"/>
              <a:t>defectos</a:t>
            </a:r>
            <a:r>
              <a:rPr lang="fr-CA" dirty="0"/>
              <a:t> </a:t>
            </a:r>
            <a:r>
              <a:rPr lang="fr-CA" dirty="0" err="1"/>
              <a:t>técnicos</a:t>
            </a:r>
            <a:r>
              <a:rPr lang="fr-CA" dirty="0"/>
              <a:t>. ¿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aplicarías</a:t>
            </a:r>
            <a:r>
              <a:rPr lang="fr-CA" dirty="0"/>
              <a:t> las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empatía</a:t>
            </a:r>
            <a:r>
              <a:rPr lang="fr-CA" dirty="0"/>
              <a:t>, </a:t>
            </a:r>
            <a:r>
              <a:rPr lang="fr-CA" dirty="0" err="1"/>
              <a:t>validación</a:t>
            </a:r>
            <a:r>
              <a:rPr lang="fr-CA" dirty="0"/>
              <a:t> </a:t>
            </a:r>
            <a:r>
              <a:rPr lang="fr-CA" dirty="0" err="1"/>
              <a:t>emocional</a:t>
            </a:r>
            <a:r>
              <a:rPr lang="fr-CA" dirty="0"/>
              <a:t>, </a:t>
            </a:r>
            <a:r>
              <a:rPr lang="fr-CA" dirty="0" err="1"/>
              <a:t>seguimiento</a:t>
            </a:r>
            <a:r>
              <a:rPr lang="fr-CA" dirty="0"/>
              <a:t>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87DC42C-4955-C832-60CE-7B015A6F711C}"/>
              </a:ext>
            </a:extLst>
          </p:cNvPr>
          <p:cNvSpPr txBox="1"/>
          <p:nvPr/>
        </p:nvSpPr>
        <p:spPr>
          <a:xfrm>
            <a:off x="2524259" y="1909310"/>
            <a:ext cx="3637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/>
              <a:t>Video</a:t>
            </a:r>
            <a:r>
              <a:rPr lang="fr-FR" dirty="0"/>
              <a:t> la </a:t>
            </a:r>
            <a:r>
              <a:rPr lang="fr-FR" dirty="0" err="1"/>
              <a:t>mala</a:t>
            </a:r>
            <a:r>
              <a:rPr lang="fr-FR" dirty="0"/>
              <a:t> </a:t>
            </a:r>
            <a:r>
              <a:rPr lang="fr-FR" dirty="0" err="1"/>
              <a:t>atención</a:t>
            </a:r>
            <a:r>
              <a:rPr lang="fr-FR" dirty="0"/>
              <a:t> al cliente</a:t>
            </a:r>
          </a:p>
        </p:txBody>
      </p:sp>
    </p:spTree>
    <p:extLst>
      <p:ext uri="{BB962C8B-B14F-4D97-AF65-F5344CB8AC3E}">
        <p14:creationId xmlns:p14="http://schemas.microsoft.com/office/powerpoint/2010/main" val="4149879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314DA-7681-3EE3-91D8-401B13D09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/>
              <a:t> 5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AF6A21-22EC-A66D-63E8-957E28677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3840035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864</TotalTime>
  <Words>839</Words>
  <Application>Microsoft Macintosh PowerPoint</Application>
  <PresentationFormat>Affichage à l'écran (4:3)</PresentationFormat>
  <Paragraphs>85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Módulo 5: Construcción de Relaciones en Ventas</vt:lpstr>
      <vt:lpstr>El valor de las relaciones a largo plazo</vt:lpstr>
      <vt:lpstr>Présentation PowerPoint</vt:lpstr>
      <vt:lpstr>5.3. Técnicas de networking y referidos </vt:lpstr>
      <vt:lpstr>Cómo gestionar relaciones difíciles</vt:lpstr>
      <vt:lpstr>Cómo se gestionó la relación difícil:</vt:lpstr>
      <vt:lpstr>Ejercicios</vt:lpstr>
      <vt:lpstr>Fin del módulo 5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41</cp:revision>
  <dcterms:created xsi:type="dcterms:W3CDTF">2013-01-27T09:14:16Z</dcterms:created>
  <dcterms:modified xsi:type="dcterms:W3CDTF">2025-09-17T22:52:16Z</dcterms:modified>
  <cp:category/>
</cp:coreProperties>
</file>