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57" r:id="rId4"/>
    <p:sldId id="261" r:id="rId5"/>
    <p:sldId id="281" r:id="rId6"/>
    <p:sldId id="275" r:id="rId7"/>
    <p:sldId id="278" r:id="rId8"/>
    <p:sldId id="272" r:id="rId9"/>
    <p:sldId id="282" r:id="rId10"/>
    <p:sldId id="28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14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2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</a:t>
            </a:r>
            <a:r>
              <a:rPr lang="es-ES" dirty="0"/>
              <a:t> 7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88" y="-442647"/>
            <a:ext cx="7772400" cy="1609344"/>
          </a:xfrm>
        </p:spPr>
        <p:txBody>
          <a:bodyPr>
            <a:normAutofit/>
          </a:bodyPr>
          <a:lstStyle/>
          <a:p>
            <a:r>
              <a:rPr lang="fr-FR" sz="4000" dirty="0" err="1"/>
              <a:t>Recapitulación</a:t>
            </a:r>
            <a:r>
              <a:rPr lang="fr-FR" sz="4000" dirty="0"/>
              <a:t> </a:t>
            </a:r>
            <a:r>
              <a:rPr lang="fr-FR" sz="4000" dirty="0" err="1"/>
              <a:t>temas</a:t>
            </a:r>
            <a:r>
              <a:rPr lang="fr-FR" sz="4000" dirty="0"/>
              <a:t> </a:t>
            </a:r>
            <a:r>
              <a:rPr lang="fr-FR" sz="4000" dirty="0" err="1"/>
              <a:t>anteriores</a:t>
            </a:r>
            <a:endParaRPr lang="fr-FR" sz="40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7F359BF-E586-1D60-4401-71E81408EB72}"/>
              </a:ext>
            </a:extLst>
          </p:cNvPr>
          <p:cNvSpPr txBox="1"/>
          <p:nvPr/>
        </p:nvSpPr>
        <p:spPr>
          <a:xfrm>
            <a:off x="180304" y="529450"/>
            <a:ext cx="8651383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sz="1600" b="1" dirty="0" err="1"/>
              <a:t>Resumen</a:t>
            </a:r>
            <a:r>
              <a:rPr lang="fr-CA" sz="1600" b="1" dirty="0"/>
              <a:t> </a:t>
            </a:r>
            <a:r>
              <a:rPr lang="fr-CA" sz="1600" b="1" dirty="0" err="1"/>
              <a:t>Módulo</a:t>
            </a:r>
            <a:r>
              <a:rPr lang="fr-CA" sz="1600" b="1" dirty="0"/>
              <a:t> 6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Componentes</a:t>
            </a:r>
            <a:r>
              <a:rPr lang="fr-CA" sz="1600" b="1" dirty="0"/>
              <a:t> de </a:t>
            </a:r>
            <a:r>
              <a:rPr lang="fr-CA" sz="1600" b="1" dirty="0" err="1"/>
              <a:t>una</a:t>
            </a:r>
            <a:r>
              <a:rPr lang="fr-CA" sz="1600" b="1" dirty="0"/>
              <a:t> </a:t>
            </a:r>
            <a:r>
              <a:rPr lang="fr-CA" sz="1600" b="1" dirty="0" err="1"/>
              <a:t>presentación</a:t>
            </a:r>
            <a:r>
              <a:rPr lang="fr-CA" sz="1600" b="1" dirty="0"/>
              <a:t> </a:t>
            </a:r>
            <a:r>
              <a:rPr lang="fr-CA" sz="1600" b="1" dirty="0" err="1"/>
              <a:t>exitosa</a:t>
            </a:r>
            <a:endParaRPr lang="fr-CA" sz="1600" dirty="0"/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Inicio</a:t>
            </a:r>
            <a:r>
              <a:rPr lang="fr-CA" sz="1600" dirty="0"/>
              <a:t> </a:t>
            </a:r>
            <a:r>
              <a:rPr lang="fr-CA" sz="1600" dirty="0" err="1"/>
              <a:t>poderoso</a:t>
            </a:r>
            <a:r>
              <a:rPr lang="fr-CA" sz="1600" dirty="0"/>
              <a:t>: </a:t>
            </a:r>
            <a:r>
              <a:rPr lang="fr-CA" sz="1600" dirty="0" err="1"/>
              <a:t>captar</a:t>
            </a:r>
            <a:r>
              <a:rPr lang="fr-CA" sz="1600" dirty="0"/>
              <a:t> </a:t>
            </a:r>
            <a:r>
              <a:rPr lang="fr-CA" sz="1600" dirty="0" err="1"/>
              <a:t>atención</a:t>
            </a:r>
            <a:r>
              <a:rPr lang="fr-CA" sz="1600" dirty="0"/>
              <a:t> con </a:t>
            </a:r>
            <a:r>
              <a:rPr lang="fr-CA" sz="1600" dirty="0" err="1"/>
              <a:t>una</a:t>
            </a:r>
            <a:r>
              <a:rPr lang="fr-CA" sz="1600" dirty="0"/>
              <a:t> frase de </a:t>
            </a:r>
            <a:r>
              <a:rPr lang="fr-CA" sz="1600" dirty="0" err="1"/>
              <a:t>impacto</a:t>
            </a:r>
            <a:r>
              <a:rPr lang="fr-CA" sz="1600" dirty="0"/>
              <a:t> o </a:t>
            </a:r>
            <a:r>
              <a:rPr lang="fr-CA" sz="1600" dirty="0" err="1"/>
              <a:t>dato</a:t>
            </a:r>
            <a:r>
              <a:rPr lang="fr-CA" sz="1600" dirty="0"/>
              <a:t> </a:t>
            </a:r>
            <a:r>
              <a:rPr lang="fr-CA" sz="1600" dirty="0" err="1"/>
              <a:t>relevante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Plantear</a:t>
            </a:r>
            <a:r>
              <a:rPr lang="fr-CA" sz="1600" dirty="0"/>
              <a:t> el </a:t>
            </a:r>
            <a:r>
              <a:rPr lang="fr-CA" sz="1600" b="1" dirty="0" err="1"/>
              <a:t>problema</a:t>
            </a:r>
            <a:r>
              <a:rPr lang="fr-CA" sz="1600" dirty="0"/>
              <a:t> </a:t>
            </a:r>
            <a:r>
              <a:rPr lang="fr-CA" sz="1600" dirty="0" err="1"/>
              <a:t>del</a:t>
            </a:r>
            <a:r>
              <a:rPr lang="fr-CA" sz="1600" dirty="0"/>
              <a:t> cliente con </a:t>
            </a:r>
            <a:r>
              <a:rPr lang="fr-CA" sz="1600" dirty="0" err="1"/>
              <a:t>claridad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Presentar</a:t>
            </a:r>
            <a:r>
              <a:rPr lang="fr-CA" sz="1600" dirty="0"/>
              <a:t> la </a:t>
            </a:r>
            <a:r>
              <a:rPr lang="fr-CA" sz="1600" b="1" dirty="0" err="1"/>
              <a:t>solución</a:t>
            </a:r>
            <a:r>
              <a:rPr lang="fr-CA" sz="1600" dirty="0"/>
              <a:t> </a:t>
            </a:r>
            <a:r>
              <a:rPr lang="fr-CA" sz="1600" dirty="0" err="1"/>
              <a:t>adaptada</a:t>
            </a:r>
            <a:r>
              <a:rPr lang="fr-CA" sz="1600" dirty="0"/>
              <a:t> a sus </a:t>
            </a:r>
            <a:r>
              <a:rPr lang="fr-CA" sz="1600" dirty="0" err="1"/>
              <a:t>necesidades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Mostrar</a:t>
            </a:r>
            <a:r>
              <a:rPr lang="fr-CA" sz="1600" dirty="0"/>
              <a:t> </a:t>
            </a:r>
            <a:r>
              <a:rPr lang="fr-CA" sz="1600" b="1" dirty="0" err="1"/>
              <a:t>evidencia</a:t>
            </a:r>
            <a:r>
              <a:rPr lang="fr-CA" sz="1600" dirty="0"/>
              <a:t>: </a:t>
            </a:r>
            <a:r>
              <a:rPr lang="fr-CA" sz="1600" dirty="0" err="1"/>
              <a:t>datos</a:t>
            </a:r>
            <a:r>
              <a:rPr lang="fr-CA" sz="1600" dirty="0"/>
              <a:t>, </a:t>
            </a:r>
            <a:r>
              <a:rPr lang="fr-CA" sz="1600" dirty="0" err="1"/>
              <a:t>casos</a:t>
            </a:r>
            <a:r>
              <a:rPr lang="fr-CA" sz="1600" dirty="0"/>
              <a:t> </a:t>
            </a:r>
            <a:r>
              <a:rPr lang="fr-CA" sz="1600" dirty="0" err="1"/>
              <a:t>reales</a:t>
            </a:r>
            <a:r>
              <a:rPr lang="fr-CA" sz="1600" dirty="0"/>
              <a:t>, </a:t>
            </a:r>
            <a:r>
              <a:rPr lang="fr-CA" sz="1600" dirty="0" err="1"/>
              <a:t>testimonios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Cierre</a:t>
            </a:r>
            <a:r>
              <a:rPr lang="fr-CA" sz="1600" dirty="0"/>
              <a:t> con </a:t>
            </a:r>
            <a:r>
              <a:rPr lang="fr-CA" sz="1600" dirty="0" err="1"/>
              <a:t>una</a:t>
            </a:r>
            <a:r>
              <a:rPr lang="fr-CA" sz="1600" dirty="0"/>
              <a:t> </a:t>
            </a:r>
            <a:r>
              <a:rPr lang="fr-CA" sz="1600" b="1" dirty="0" err="1"/>
              <a:t>llamada</a:t>
            </a:r>
            <a:r>
              <a:rPr lang="fr-CA" sz="1600" b="1" dirty="0"/>
              <a:t> a la </a:t>
            </a:r>
            <a:r>
              <a:rPr lang="fr-CA" sz="1600" b="1" dirty="0" err="1"/>
              <a:t>acción</a:t>
            </a:r>
            <a:r>
              <a:rPr lang="fr-CA" sz="1600" b="1" dirty="0"/>
              <a:t> </a:t>
            </a:r>
            <a:r>
              <a:rPr lang="fr-CA" sz="1600" b="1" dirty="0" err="1"/>
              <a:t>concreta</a:t>
            </a:r>
            <a:r>
              <a:rPr lang="fr-CA" sz="16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Uso</a:t>
            </a:r>
            <a:r>
              <a:rPr lang="fr-CA" sz="1600" b="1" dirty="0"/>
              <a:t> de </a:t>
            </a:r>
            <a:r>
              <a:rPr lang="fr-CA" sz="1600" b="1" dirty="0" err="1"/>
              <a:t>herramientas</a:t>
            </a:r>
            <a:r>
              <a:rPr lang="fr-CA" sz="1600" b="1" dirty="0"/>
              <a:t> </a:t>
            </a:r>
            <a:r>
              <a:rPr lang="fr-CA" sz="1600" b="1" dirty="0" err="1"/>
              <a:t>visuales</a:t>
            </a:r>
            <a:r>
              <a:rPr lang="fr-CA" sz="1600" b="1" dirty="0"/>
              <a:t> y </a:t>
            </a:r>
            <a:r>
              <a:rPr lang="fr-CA" sz="1600" b="1" dirty="0" err="1"/>
              <a:t>tecnológicas</a:t>
            </a:r>
            <a:endParaRPr lang="fr-CA" sz="1600" dirty="0"/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/>
              <a:t>PowerPoint </a:t>
            </a:r>
            <a:r>
              <a:rPr lang="fr-CA" sz="1600" dirty="0" err="1"/>
              <a:t>estructurado</a:t>
            </a:r>
            <a:r>
              <a:rPr lang="fr-CA" sz="1600" dirty="0"/>
              <a:t> (</a:t>
            </a:r>
            <a:r>
              <a:rPr lang="fr-CA" sz="1600" dirty="0" err="1"/>
              <a:t>Inicio</a:t>
            </a:r>
            <a:r>
              <a:rPr lang="fr-CA" sz="1600" dirty="0"/>
              <a:t> – </a:t>
            </a:r>
            <a:r>
              <a:rPr lang="fr-CA" sz="1600" dirty="0" err="1"/>
              <a:t>Problema</a:t>
            </a:r>
            <a:r>
              <a:rPr lang="fr-CA" sz="1600" dirty="0"/>
              <a:t> – </a:t>
            </a:r>
            <a:r>
              <a:rPr lang="fr-CA" sz="1600" dirty="0" err="1"/>
              <a:t>Solución</a:t>
            </a:r>
            <a:r>
              <a:rPr lang="fr-CA" sz="1600" dirty="0"/>
              <a:t> – </a:t>
            </a:r>
            <a:r>
              <a:rPr lang="fr-CA" sz="1600" dirty="0" err="1"/>
              <a:t>Evidencia</a:t>
            </a:r>
            <a:r>
              <a:rPr lang="fr-CA" sz="1600" dirty="0"/>
              <a:t> – </a:t>
            </a:r>
            <a:r>
              <a:rPr lang="fr-CA" sz="1600" dirty="0" err="1"/>
              <a:t>Cierre</a:t>
            </a:r>
            <a:r>
              <a:rPr lang="fr-CA" sz="1600" dirty="0"/>
              <a:t>).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Uso</a:t>
            </a:r>
            <a:r>
              <a:rPr lang="fr-CA" sz="1600" dirty="0"/>
              <a:t> de </a:t>
            </a:r>
            <a:r>
              <a:rPr lang="fr-CA" sz="1600" dirty="0" err="1"/>
              <a:t>videos</a:t>
            </a:r>
            <a:r>
              <a:rPr lang="fr-CA" sz="1600" dirty="0"/>
              <a:t> </a:t>
            </a:r>
            <a:r>
              <a:rPr lang="fr-CA" sz="1600" dirty="0" err="1"/>
              <a:t>cortos</a:t>
            </a:r>
            <a:r>
              <a:rPr lang="fr-CA" sz="1600" dirty="0"/>
              <a:t>, </a:t>
            </a:r>
            <a:r>
              <a:rPr lang="fr-CA" sz="1600" dirty="0" err="1"/>
              <a:t>infografías</a:t>
            </a:r>
            <a:r>
              <a:rPr lang="fr-CA" sz="1600" dirty="0"/>
              <a:t>, </a:t>
            </a:r>
            <a:r>
              <a:rPr lang="fr-CA" sz="1600" dirty="0" err="1"/>
              <a:t>dashboards</a:t>
            </a:r>
            <a:r>
              <a:rPr lang="fr-CA" sz="1600" dirty="0"/>
              <a:t> o demos en vivo.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Plataformas</a:t>
            </a:r>
            <a:r>
              <a:rPr lang="fr-CA" sz="1600" dirty="0"/>
              <a:t> </a:t>
            </a:r>
            <a:r>
              <a:rPr lang="fr-CA" sz="1600" dirty="0" err="1"/>
              <a:t>como</a:t>
            </a:r>
            <a:r>
              <a:rPr lang="fr-CA" sz="1600" dirty="0"/>
              <a:t> </a:t>
            </a:r>
            <a:r>
              <a:rPr lang="fr-CA" sz="1600" dirty="0" err="1"/>
              <a:t>Canva</a:t>
            </a:r>
            <a:r>
              <a:rPr lang="fr-CA" sz="1600" dirty="0"/>
              <a:t>, Prezi o CRM </a:t>
            </a:r>
            <a:r>
              <a:rPr lang="fr-CA" sz="1600" dirty="0" err="1"/>
              <a:t>integrados</a:t>
            </a:r>
            <a:r>
              <a:rPr lang="fr-CA" sz="16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Técnicas</a:t>
            </a:r>
            <a:r>
              <a:rPr lang="fr-CA" sz="1600" b="1" dirty="0"/>
              <a:t> para </a:t>
            </a:r>
            <a:r>
              <a:rPr lang="fr-CA" sz="1600" b="1" dirty="0" err="1"/>
              <a:t>captar</a:t>
            </a:r>
            <a:r>
              <a:rPr lang="fr-CA" sz="1600" b="1" dirty="0"/>
              <a:t> y </a:t>
            </a:r>
            <a:r>
              <a:rPr lang="fr-CA" sz="1600" b="1" dirty="0" err="1"/>
              <a:t>mantener</a:t>
            </a:r>
            <a:r>
              <a:rPr lang="fr-CA" sz="1600" b="1" dirty="0"/>
              <a:t> la </a:t>
            </a:r>
            <a:r>
              <a:rPr lang="fr-CA" sz="1600" b="1" dirty="0" err="1"/>
              <a:t>atención</a:t>
            </a:r>
            <a:endParaRPr lang="fr-CA" sz="1600" dirty="0"/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/>
              <a:t>Storytelling con </a:t>
            </a:r>
            <a:r>
              <a:rPr lang="fr-CA" sz="1600" dirty="0" err="1"/>
              <a:t>ejemplos</a:t>
            </a:r>
            <a:r>
              <a:rPr lang="fr-CA" sz="1600" dirty="0"/>
              <a:t> </a:t>
            </a:r>
            <a:r>
              <a:rPr lang="fr-CA" sz="1600" dirty="0" err="1"/>
              <a:t>reales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Lenguaje</a:t>
            </a:r>
            <a:r>
              <a:rPr lang="fr-CA" sz="1600" dirty="0"/>
              <a:t> corporal congruente y </a:t>
            </a:r>
            <a:r>
              <a:rPr lang="fr-CA" sz="1600" dirty="0" err="1"/>
              <a:t>voz</a:t>
            </a:r>
            <a:r>
              <a:rPr lang="fr-CA" sz="1600" dirty="0"/>
              <a:t> </a:t>
            </a:r>
            <a:r>
              <a:rPr lang="fr-CA" sz="1600" dirty="0" err="1"/>
              <a:t>modulada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Preguntas</a:t>
            </a:r>
            <a:r>
              <a:rPr lang="fr-CA" sz="1600" dirty="0"/>
              <a:t> interactivas para </a:t>
            </a:r>
            <a:r>
              <a:rPr lang="fr-CA" sz="1600" dirty="0" err="1"/>
              <a:t>involucrar</a:t>
            </a:r>
            <a:r>
              <a:rPr lang="fr-CA" sz="1600" dirty="0"/>
              <a:t> al cliente.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Uso</a:t>
            </a:r>
            <a:r>
              <a:rPr lang="fr-CA" sz="1600" dirty="0"/>
              <a:t> de “frases de </a:t>
            </a:r>
            <a:r>
              <a:rPr lang="fr-CA" sz="1600" dirty="0" err="1"/>
              <a:t>enganche</a:t>
            </a:r>
            <a:r>
              <a:rPr lang="fr-CA" sz="1600" dirty="0"/>
              <a:t>” para no </a:t>
            </a:r>
            <a:r>
              <a:rPr lang="fr-CA" sz="1600" dirty="0" err="1"/>
              <a:t>perder</a:t>
            </a:r>
            <a:r>
              <a:rPr lang="fr-CA" sz="1600" dirty="0"/>
              <a:t> </a:t>
            </a:r>
            <a:r>
              <a:rPr lang="fr-CA" sz="1600" dirty="0" err="1"/>
              <a:t>foco</a:t>
            </a:r>
            <a:r>
              <a:rPr lang="fr-CA" sz="16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Ejemplos</a:t>
            </a:r>
            <a:r>
              <a:rPr lang="fr-CA" sz="1600" b="1" dirty="0"/>
              <a:t> </a:t>
            </a:r>
            <a:r>
              <a:rPr lang="fr-CA" sz="1600" b="1" dirty="0" err="1"/>
              <a:t>prácticos</a:t>
            </a:r>
            <a:endParaRPr lang="fr-CA" sz="1600" dirty="0"/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Caso</a:t>
            </a:r>
            <a:r>
              <a:rPr lang="fr-CA" sz="1600" dirty="0"/>
              <a:t> Salesforce: </a:t>
            </a:r>
            <a:r>
              <a:rPr lang="fr-CA" sz="1600" dirty="0" err="1"/>
              <a:t>presentaciones</a:t>
            </a:r>
            <a:r>
              <a:rPr lang="fr-CA" sz="1600" dirty="0"/>
              <a:t> </a:t>
            </a:r>
            <a:r>
              <a:rPr lang="fr-CA" sz="1600" dirty="0" err="1"/>
              <a:t>personalizadas</a:t>
            </a:r>
            <a:r>
              <a:rPr lang="fr-CA" sz="1600" dirty="0"/>
              <a:t> con storytelling y </a:t>
            </a:r>
            <a:r>
              <a:rPr lang="fr-CA" sz="1600" dirty="0" err="1"/>
              <a:t>datos</a:t>
            </a:r>
            <a:r>
              <a:rPr lang="fr-CA" sz="1600" dirty="0"/>
              <a:t> que </a:t>
            </a:r>
            <a:r>
              <a:rPr lang="fr-CA" sz="1600" dirty="0" err="1"/>
              <a:t>cerraron</a:t>
            </a:r>
            <a:r>
              <a:rPr lang="fr-CA" sz="1600" dirty="0"/>
              <a:t> </a:t>
            </a:r>
            <a:r>
              <a:rPr lang="fr-CA" sz="1600" dirty="0" err="1"/>
              <a:t>contratos</a:t>
            </a:r>
            <a:r>
              <a:rPr lang="fr-CA" sz="1600" dirty="0"/>
              <a:t> </a:t>
            </a:r>
            <a:r>
              <a:rPr lang="fr-CA" sz="1600" dirty="0" err="1"/>
              <a:t>millonarios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Caso</a:t>
            </a:r>
            <a:r>
              <a:rPr lang="fr-CA" sz="1600" dirty="0"/>
              <a:t> Apple: Steve Jobs </a:t>
            </a:r>
            <a:r>
              <a:rPr lang="fr-CA" sz="1600" dirty="0" err="1"/>
              <a:t>como</a:t>
            </a:r>
            <a:r>
              <a:rPr lang="fr-CA" sz="1600" dirty="0"/>
              <a:t> </a:t>
            </a:r>
            <a:r>
              <a:rPr lang="fr-CA" sz="1600" dirty="0" err="1"/>
              <a:t>referente</a:t>
            </a:r>
            <a:r>
              <a:rPr lang="fr-CA" sz="1600" dirty="0"/>
              <a:t> en el </a:t>
            </a:r>
            <a:r>
              <a:rPr lang="fr-CA" sz="1600" dirty="0" err="1"/>
              <a:t>uso</a:t>
            </a:r>
            <a:r>
              <a:rPr lang="fr-CA" sz="1600" dirty="0"/>
              <a:t> de </a:t>
            </a:r>
            <a:r>
              <a:rPr lang="fr-CA" sz="1600" dirty="0" err="1"/>
              <a:t>demostraciones</a:t>
            </a:r>
            <a:r>
              <a:rPr lang="fr-CA" sz="1600" dirty="0"/>
              <a:t> simples </a:t>
            </a:r>
            <a:r>
              <a:rPr lang="fr-CA" sz="1600" dirty="0" err="1"/>
              <a:t>pero</a:t>
            </a:r>
            <a:r>
              <a:rPr lang="fr-CA" sz="1600" dirty="0"/>
              <a:t> impactantes.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Dinámicas</a:t>
            </a:r>
            <a:r>
              <a:rPr lang="fr-CA" sz="1600" b="1" dirty="0"/>
              <a:t> </a:t>
            </a:r>
            <a:r>
              <a:rPr lang="fr-CA" sz="1600" b="1" dirty="0" err="1"/>
              <a:t>vistas</a:t>
            </a:r>
            <a:endParaRPr lang="fr-CA" sz="1600" dirty="0"/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Ejercicio</a:t>
            </a:r>
            <a:r>
              <a:rPr lang="fr-CA" sz="1600" dirty="0"/>
              <a:t> de </a:t>
            </a:r>
            <a:r>
              <a:rPr lang="fr-CA" sz="1600" dirty="0" err="1"/>
              <a:t>crear</a:t>
            </a:r>
            <a:r>
              <a:rPr lang="fr-CA" sz="1600" dirty="0"/>
              <a:t> mini-</a:t>
            </a:r>
            <a:r>
              <a:rPr lang="fr-CA" sz="1600" dirty="0" err="1"/>
              <a:t>presentación</a:t>
            </a:r>
            <a:r>
              <a:rPr lang="fr-CA" sz="1600" dirty="0"/>
              <a:t> de 3 </a:t>
            </a:r>
            <a:r>
              <a:rPr lang="fr-CA" sz="1600" dirty="0" err="1"/>
              <a:t>minutos</a:t>
            </a:r>
            <a:r>
              <a:rPr lang="fr-CA" sz="1600" dirty="0"/>
              <a:t> con </a:t>
            </a:r>
            <a:r>
              <a:rPr lang="fr-CA" sz="1600" dirty="0" err="1"/>
              <a:t>esquema</a:t>
            </a:r>
            <a:r>
              <a:rPr lang="fr-CA" sz="1600" dirty="0"/>
              <a:t> </a:t>
            </a:r>
            <a:r>
              <a:rPr lang="fr-CA" sz="1600" dirty="0" err="1"/>
              <a:t>problema</a:t>
            </a:r>
            <a:r>
              <a:rPr lang="fr-CA" sz="1600" dirty="0"/>
              <a:t>–</a:t>
            </a:r>
            <a:r>
              <a:rPr lang="fr-CA" sz="1600" dirty="0" err="1"/>
              <a:t>solución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fr-CA" sz="1600" dirty="0" err="1"/>
              <a:t>Análisis</a:t>
            </a:r>
            <a:r>
              <a:rPr lang="fr-CA" sz="1600" dirty="0"/>
              <a:t> </a:t>
            </a:r>
            <a:r>
              <a:rPr lang="fr-CA" sz="1600" dirty="0" err="1"/>
              <a:t>grupal</a:t>
            </a:r>
            <a:r>
              <a:rPr lang="fr-CA" sz="1600" dirty="0"/>
              <a:t> de </a:t>
            </a:r>
            <a:r>
              <a:rPr lang="fr-CA" sz="1600" dirty="0" err="1"/>
              <a:t>fortalezas</a:t>
            </a:r>
            <a:r>
              <a:rPr lang="fr-CA" sz="1600" dirty="0"/>
              <a:t> y </a:t>
            </a:r>
            <a:r>
              <a:rPr lang="fr-CA" sz="1600" dirty="0" err="1"/>
              <a:t>áreas</a:t>
            </a:r>
            <a:r>
              <a:rPr lang="fr-CA" sz="1600" dirty="0"/>
              <a:t> de </a:t>
            </a:r>
            <a:r>
              <a:rPr lang="fr-CA" sz="1600" dirty="0" err="1"/>
              <a:t>mejora</a:t>
            </a:r>
            <a:r>
              <a:rPr lang="fr-CA" sz="1600" dirty="0"/>
              <a:t> en </a:t>
            </a:r>
            <a:r>
              <a:rPr lang="fr-CA" sz="1600" dirty="0" err="1"/>
              <a:t>comunicación</a:t>
            </a:r>
            <a:r>
              <a:rPr lang="fr-CA" sz="1600" dirty="0"/>
              <a:t> </a:t>
            </a:r>
            <a:r>
              <a:rPr lang="fr-CA" sz="1600" dirty="0" err="1"/>
              <a:t>visual</a:t>
            </a:r>
            <a:r>
              <a:rPr lang="fr-CA" sz="1600" dirty="0"/>
              <a:t> y verbal.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52138" cy="1609344"/>
          </a:xfrm>
        </p:spPr>
        <p:txBody>
          <a:bodyPr>
            <a:normAutofit/>
          </a:bodyPr>
          <a:lstStyle/>
          <a:p>
            <a:r>
              <a:rPr lang="fr-CA" dirty="0" err="1"/>
              <a:t>Módulo</a:t>
            </a:r>
            <a:r>
              <a:rPr lang="fr-CA" dirty="0"/>
              <a:t> 7: </a:t>
            </a:r>
            <a:r>
              <a:rPr lang="fr-CA" dirty="0" err="1"/>
              <a:t>Manejo</a:t>
            </a:r>
            <a:r>
              <a:rPr lang="fr-CA" dirty="0"/>
              <a:t> de </a:t>
            </a:r>
            <a:r>
              <a:rPr lang="fr-CA" dirty="0" err="1"/>
              <a:t>Objeciones</a:t>
            </a:r>
            <a:endParaRPr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9578B16-7978-FD25-0535-D8CAFDB77691}"/>
              </a:ext>
            </a:extLst>
          </p:cNvPr>
          <p:cNvSpPr txBox="1"/>
          <p:nvPr/>
        </p:nvSpPr>
        <p:spPr>
          <a:xfrm>
            <a:off x="1556734" y="3562933"/>
            <a:ext cx="651027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Contenido</a:t>
            </a:r>
            <a:r>
              <a:rPr lang="fr-CA" b="1" dirty="0"/>
              <a:t>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7.1 </a:t>
            </a:r>
            <a:r>
              <a:rPr lang="fr-CA" dirty="0" err="1"/>
              <a:t>Identificación</a:t>
            </a:r>
            <a:r>
              <a:rPr lang="fr-CA" dirty="0"/>
              <a:t> de </a:t>
            </a:r>
            <a:r>
              <a:rPr lang="fr-CA" dirty="0" err="1"/>
              <a:t>objeciones</a:t>
            </a:r>
            <a:r>
              <a:rPr lang="fr-CA" dirty="0"/>
              <a:t> </a:t>
            </a:r>
            <a:r>
              <a:rPr lang="fr-CA" dirty="0" err="1"/>
              <a:t>comunes</a:t>
            </a:r>
            <a:r>
              <a:rPr lang="fr-CA" dirty="0"/>
              <a:t> (</a:t>
            </a:r>
            <a:r>
              <a:rPr lang="fr-CA" dirty="0" err="1"/>
              <a:t>Saber</a:t>
            </a:r>
            <a:r>
              <a:rPr lang="fr-CA" dirty="0"/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7.2 </a:t>
            </a:r>
            <a:r>
              <a:rPr lang="fr-CA" dirty="0" err="1"/>
              <a:t>Estrategias</a:t>
            </a:r>
            <a:r>
              <a:rPr lang="fr-CA" dirty="0"/>
              <a:t> para </a:t>
            </a:r>
            <a:r>
              <a:rPr lang="fr-CA" dirty="0" err="1"/>
              <a:t>manejar</a:t>
            </a:r>
            <a:r>
              <a:rPr lang="fr-CA" dirty="0"/>
              <a:t> y </a:t>
            </a:r>
            <a:r>
              <a:rPr lang="fr-CA" dirty="0" err="1"/>
              <a:t>superar</a:t>
            </a:r>
            <a:r>
              <a:rPr lang="fr-CA" dirty="0"/>
              <a:t> </a:t>
            </a:r>
            <a:r>
              <a:rPr lang="fr-CA" dirty="0" err="1"/>
              <a:t>objeciones</a:t>
            </a:r>
            <a:r>
              <a:rPr lang="fr-CA" dirty="0"/>
              <a:t> (</a:t>
            </a:r>
            <a:r>
              <a:rPr lang="fr-CA" dirty="0" err="1"/>
              <a:t>Saber</a:t>
            </a:r>
            <a:r>
              <a:rPr lang="fr-CA" dirty="0"/>
              <a:t> </a:t>
            </a:r>
            <a:r>
              <a:rPr lang="fr-CA" dirty="0" err="1"/>
              <a:t>hacer</a:t>
            </a:r>
            <a:r>
              <a:rPr lang="fr-CA" dirty="0"/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7.3 </a:t>
            </a:r>
            <a:r>
              <a:rPr lang="fr-CA" dirty="0" err="1"/>
              <a:t>Ejercicios</a:t>
            </a:r>
            <a:r>
              <a:rPr lang="fr-CA" dirty="0"/>
              <a:t> </a:t>
            </a:r>
            <a:r>
              <a:rPr lang="fr-CA" dirty="0" err="1"/>
              <a:t>prácticos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7.4 </a:t>
            </a:r>
            <a:r>
              <a:rPr lang="fr-CA" dirty="0" err="1"/>
              <a:t>Role-playing</a:t>
            </a:r>
            <a:r>
              <a:rPr lang="fr-CA" dirty="0"/>
              <a:t> y </a:t>
            </a:r>
            <a:r>
              <a:rPr lang="fr-CA" dirty="0" err="1"/>
              <a:t>simulaciones</a:t>
            </a:r>
            <a:r>
              <a:rPr lang="fr-CA" dirty="0"/>
              <a:t> (</a:t>
            </a:r>
            <a:r>
              <a:rPr lang="fr-CA" dirty="0" err="1"/>
              <a:t>Saber</a:t>
            </a:r>
            <a:r>
              <a:rPr lang="fr-CA" dirty="0"/>
              <a:t> </a:t>
            </a:r>
            <a:r>
              <a:rPr lang="fr-CA" dirty="0" err="1"/>
              <a:t>ser</a:t>
            </a:r>
            <a:r>
              <a:rPr lang="fr-CA" dirty="0"/>
              <a:t>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03C7C07-4F57-4EF8-72B0-429C4533534F}"/>
              </a:ext>
            </a:extLst>
          </p:cNvPr>
          <p:cNvSpPr txBox="1"/>
          <p:nvPr/>
        </p:nvSpPr>
        <p:spPr>
          <a:xfrm>
            <a:off x="1178417" y="1779912"/>
            <a:ext cx="67871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 err="1"/>
              <a:t>Objetivo</a:t>
            </a:r>
            <a:r>
              <a:rPr lang="fr-CA" dirty="0"/>
              <a:t>: Que el participante </a:t>
            </a:r>
            <a:r>
              <a:rPr lang="fr-CA" dirty="0" err="1"/>
              <a:t>desarrolle</a:t>
            </a:r>
            <a:r>
              <a:rPr lang="fr-CA" dirty="0"/>
              <a:t> la </a:t>
            </a:r>
            <a:r>
              <a:rPr lang="fr-CA" dirty="0" err="1"/>
              <a:t>habilidad</a:t>
            </a:r>
            <a:r>
              <a:rPr lang="fr-CA" dirty="0"/>
              <a:t> de </a:t>
            </a:r>
            <a:r>
              <a:rPr lang="fr-CA" dirty="0" err="1"/>
              <a:t>identificar</a:t>
            </a:r>
            <a:r>
              <a:rPr lang="fr-CA" dirty="0"/>
              <a:t>, </a:t>
            </a:r>
            <a:r>
              <a:rPr lang="fr-CA" dirty="0" err="1"/>
              <a:t>comprender</a:t>
            </a:r>
            <a:r>
              <a:rPr lang="fr-CA" dirty="0"/>
              <a:t> y </a:t>
            </a:r>
            <a:r>
              <a:rPr lang="fr-CA" dirty="0" err="1"/>
              <a:t>responder</a:t>
            </a:r>
            <a:r>
              <a:rPr lang="fr-CA" dirty="0"/>
              <a:t> </a:t>
            </a:r>
            <a:r>
              <a:rPr lang="fr-CA" dirty="0" err="1"/>
              <a:t>objeciones</a:t>
            </a:r>
            <a:r>
              <a:rPr lang="fr-CA" dirty="0"/>
              <a:t> de forma </a:t>
            </a:r>
            <a:r>
              <a:rPr lang="fr-CA" dirty="0" err="1"/>
              <a:t>profesional</a:t>
            </a:r>
            <a:r>
              <a:rPr lang="fr-CA" dirty="0"/>
              <a:t> y </a:t>
            </a:r>
            <a:r>
              <a:rPr lang="fr-CA" dirty="0" err="1"/>
              <a:t>efectiva</a:t>
            </a:r>
            <a:r>
              <a:rPr lang="fr-CA" dirty="0"/>
              <a:t>, </a:t>
            </a:r>
            <a:r>
              <a:rPr lang="fr-CA" dirty="0" err="1"/>
              <a:t>logrando</a:t>
            </a:r>
            <a:r>
              <a:rPr lang="fr-CA" dirty="0"/>
              <a:t> </a:t>
            </a:r>
            <a:r>
              <a:rPr lang="fr-CA" dirty="0" err="1"/>
              <a:t>avanzar</a:t>
            </a:r>
            <a:r>
              <a:rPr lang="fr-CA" dirty="0"/>
              <a:t> </a:t>
            </a:r>
            <a:r>
              <a:rPr lang="fr-CA" dirty="0" err="1"/>
              <a:t>hacia</a:t>
            </a:r>
            <a:r>
              <a:rPr lang="fr-CA" dirty="0"/>
              <a:t> el </a:t>
            </a:r>
            <a:r>
              <a:rPr lang="fr-CA" dirty="0" err="1"/>
              <a:t>cierre</a:t>
            </a:r>
            <a:r>
              <a:rPr lang="fr-CA" dirty="0"/>
              <a:t> de ventas.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7.1 </a:t>
            </a:r>
            <a:r>
              <a:rPr lang="fr-CA" dirty="0" err="1"/>
              <a:t>Identificación</a:t>
            </a:r>
            <a:r>
              <a:rPr lang="fr-CA" dirty="0"/>
              <a:t> de </a:t>
            </a:r>
            <a:r>
              <a:rPr lang="fr-CA" dirty="0" err="1"/>
              <a:t>objeciones</a:t>
            </a:r>
            <a:r>
              <a:rPr lang="fr-CA" dirty="0"/>
              <a:t> </a:t>
            </a:r>
            <a:r>
              <a:rPr lang="fr-CA" dirty="0" err="1"/>
              <a:t>comunes</a:t>
            </a:r>
            <a:endParaRPr lang="fr-CA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7C00ACB-40D1-B2FA-C1E0-0A8CBCF05B32}"/>
              </a:ext>
            </a:extLst>
          </p:cNvPr>
          <p:cNvSpPr txBox="1"/>
          <p:nvPr/>
        </p:nvSpPr>
        <p:spPr>
          <a:xfrm>
            <a:off x="685800" y="2235326"/>
            <a:ext cx="797846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Precio</a:t>
            </a:r>
            <a:r>
              <a:rPr lang="fr-CA" dirty="0"/>
              <a:t>: “</a:t>
            </a:r>
            <a:r>
              <a:rPr lang="fr-CA" dirty="0" err="1"/>
              <a:t>Está</a:t>
            </a:r>
            <a:r>
              <a:rPr lang="fr-CA" dirty="0"/>
              <a:t> </a:t>
            </a:r>
            <a:r>
              <a:rPr lang="fr-CA" dirty="0" err="1"/>
              <a:t>muy</a:t>
            </a:r>
            <a:r>
              <a:rPr lang="fr-CA" dirty="0"/>
              <a:t> </a:t>
            </a:r>
            <a:r>
              <a:rPr lang="fr-CA" dirty="0" err="1"/>
              <a:t>caro</a:t>
            </a:r>
            <a:r>
              <a:rPr lang="fr-CA" dirty="0"/>
              <a:t>”.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Tiempo</a:t>
            </a:r>
            <a:r>
              <a:rPr lang="fr-CA" dirty="0"/>
              <a:t>: “Lo </a:t>
            </a:r>
            <a:r>
              <a:rPr lang="fr-CA" dirty="0" err="1"/>
              <a:t>voy</a:t>
            </a:r>
            <a:r>
              <a:rPr lang="fr-CA" dirty="0"/>
              <a:t> a </a:t>
            </a:r>
            <a:r>
              <a:rPr lang="fr-CA" dirty="0" err="1"/>
              <a:t>pensar</a:t>
            </a:r>
            <a:r>
              <a:rPr lang="fr-CA" dirty="0"/>
              <a:t> / no es </a:t>
            </a:r>
            <a:r>
              <a:rPr lang="fr-CA" dirty="0" err="1"/>
              <a:t>buen</a:t>
            </a:r>
            <a:r>
              <a:rPr lang="fr-CA" dirty="0"/>
              <a:t> </a:t>
            </a:r>
            <a:r>
              <a:rPr lang="fr-CA" dirty="0" err="1"/>
              <a:t>momento</a:t>
            </a:r>
            <a:r>
              <a:rPr lang="fr-CA" dirty="0"/>
              <a:t>”.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Confianza</a:t>
            </a:r>
            <a:r>
              <a:rPr lang="fr-CA" dirty="0"/>
              <a:t>: “No </a:t>
            </a:r>
            <a:r>
              <a:rPr lang="fr-CA" dirty="0" err="1"/>
              <a:t>estoy</a:t>
            </a:r>
            <a:r>
              <a:rPr lang="fr-CA" dirty="0"/>
              <a:t> </a:t>
            </a:r>
            <a:r>
              <a:rPr lang="fr-CA" dirty="0" err="1"/>
              <a:t>seguro</a:t>
            </a:r>
            <a:r>
              <a:rPr lang="fr-CA" dirty="0"/>
              <a:t> de que </a:t>
            </a:r>
            <a:r>
              <a:rPr lang="fr-CA" dirty="0" err="1"/>
              <a:t>funcione</a:t>
            </a:r>
            <a:r>
              <a:rPr lang="fr-CA" dirty="0"/>
              <a:t>”.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Competencia</a:t>
            </a:r>
            <a:r>
              <a:rPr lang="fr-CA" dirty="0"/>
              <a:t>: “Lo </a:t>
            </a:r>
            <a:r>
              <a:rPr lang="fr-CA" dirty="0" err="1"/>
              <a:t>voy</a:t>
            </a:r>
            <a:r>
              <a:rPr lang="fr-CA" dirty="0"/>
              <a:t> a </a:t>
            </a:r>
            <a:r>
              <a:rPr lang="fr-CA" dirty="0" err="1"/>
              <a:t>comprar</a:t>
            </a:r>
            <a:r>
              <a:rPr lang="fr-CA" dirty="0"/>
              <a:t> con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proveedor</a:t>
            </a:r>
            <a:r>
              <a:rPr lang="fr-CA" dirty="0"/>
              <a:t>”.</a:t>
            </a:r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endParaRPr lang="fr-CA" dirty="0"/>
          </a:p>
          <a:p>
            <a:r>
              <a:rPr lang="fr-CA" dirty="0" err="1"/>
              <a:t>Ejemplo</a:t>
            </a:r>
            <a:r>
              <a:rPr lang="fr-CA" dirty="0"/>
              <a:t> real:</a:t>
            </a:r>
            <a:br>
              <a:rPr lang="fr-CA" dirty="0"/>
            </a:br>
            <a:r>
              <a:rPr lang="fr-CA" dirty="0"/>
              <a:t>Un cliente de software </a:t>
            </a:r>
            <a:r>
              <a:rPr lang="fr-CA" dirty="0" err="1"/>
              <a:t>pospone</a:t>
            </a:r>
            <a:r>
              <a:rPr lang="fr-CA" dirty="0"/>
              <a:t> la </a:t>
            </a:r>
            <a:r>
              <a:rPr lang="fr-CA" dirty="0" err="1"/>
              <a:t>compra</a:t>
            </a:r>
            <a:r>
              <a:rPr lang="fr-CA" dirty="0"/>
              <a:t> porque “</a:t>
            </a:r>
            <a:r>
              <a:rPr lang="fr-CA" dirty="0" err="1"/>
              <a:t>espera</a:t>
            </a:r>
            <a:r>
              <a:rPr lang="fr-CA" dirty="0"/>
              <a:t> </a:t>
            </a:r>
            <a:r>
              <a:rPr lang="fr-CA" dirty="0" err="1"/>
              <a:t>cotización</a:t>
            </a:r>
            <a:r>
              <a:rPr lang="fr-CA" dirty="0"/>
              <a:t> </a:t>
            </a:r>
            <a:r>
              <a:rPr lang="fr-CA" dirty="0" err="1"/>
              <a:t>más</a:t>
            </a:r>
            <a:r>
              <a:rPr lang="fr-CA" dirty="0"/>
              <a:t> barata”. Si el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identifica</a:t>
            </a:r>
            <a:r>
              <a:rPr lang="fr-CA" dirty="0"/>
              <a:t> que en </a:t>
            </a:r>
            <a:r>
              <a:rPr lang="fr-CA" dirty="0" err="1"/>
              <a:t>realidad</a:t>
            </a:r>
            <a:r>
              <a:rPr lang="fr-CA" dirty="0"/>
              <a:t> la </a:t>
            </a:r>
            <a:r>
              <a:rPr lang="fr-CA" dirty="0" err="1"/>
              <a:t>objeción</a:t>
            </a:r>
            <a:r>
              <a:rPr lang="fr-CA" dirty="0"/>
              <a:t> es de </a:t>
            </a:r>
            <a:r>
              <a:rPr lang="fr-CA" b="1" dirty="0" err="1"/>
              <a:t>confianza</a:t>
            </a:r>
            <a:r>
              <a:rPr lang="fr-CA" dirty="0"/>
              <a:t>, </a:t>
            </a:r>
            <a:r>
              <a:rPr lang="fr-CA" dirty="0" err="1"/>
              <a:t>puede</a:t>
            </a:r>
            <a:r>
              <a:rPr lang="fr-CA" dirty="0"/>
              <a:t> </a:t>
            </a:r>
            <a:r>
              <a:rPr lang="fr-CA" dirty="0" err="1"/>
              <a:t>demostrar</a:t>
            </a:r>
            <a:r>
              <a:rPr lang="fr-CA" dirty="0"/>
              <a:t> </a:t>
            </a:r>
            <a:r>
              <a:rPr lang="fr-CA" dirty="0" err="1"/>
              <a:t>resultados</a:t>
            </a:r>
            <a:r>
              <a:rPr lang="fr-CA" dirty="0"/>
              <a:t> con </a:t>
            </a:r>
            <a:r>
              <a:rPr lang="fr-CA" dirty="0" err="1"/>
              <a:t>casos</a:t>
            </a:r>
            <a:r>
              <a:rPr lang="fr-CA" dirty="0"/>
              <a:t> de </a:t>
            </a:r>
            <a:r>
              <a:rPr lang="fr-CA" dirty="0" err="1"/>
              <a:t>éxito</a:t>
            </a:r>
            <a:endParaRPr lang="fr-CA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2A98CE5D-5621-7AE1-47A0-C6376DAF5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9131" y="1123622"/>
            <a:ext cx="2730323" cy="197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99CB5-6C45-722E-C8E1-3617BB6A2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488" y="-180304"/>
            <a:ext cx="8770512" cy="1609344"/>
          </a:xfrm>
        </p:spPr>
        <p:txBody>
          <a:bodyPr/>
          <a:lstStyle/>
          <a:p>
            <a:r>
              <a:rPr lang="fr-CA" dirty="0" err="1"/>
              <a:t>Ejemplos</a:t>
            </a:r>
            <a:r>
              <a:rPr lang="fr-CA" dirty="0"/>
              <a:t> </a:t>
            </a:r>
            <a:r>
              <a:rPr lang="fr-CA" dirty="0" err="1"/>
              <a:t>reales</a:t>
            </a:r>
            <a:r>
              <a:rPr lang="fr-CA" dirty="0"/>
              <a:t> de </a:t>
            </a:r>
            <a:r>
              <a:rPr lang="fr-CA" dirty="0" err="1"/>
              <a:t>objeciones</a:t>
            </a:r>
            <a:r>
              <a:rPr lang="fr-CA" dirty="0"/>
              <a:t> en ventas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8A3F7BD-78AD-38BE-1927-B144B132E4B4}"/>
              </a:ext>
            </a:extLst>
          </p:cNvPr>
          <p:cNvSpPr txBox="1"/>
          <p:nvPr/>
        </p:nvSpPr>
        <p:spPr>
          <a:xfrm>
            <a:off x="186743" y="948690"/>
            <a:ext cx="8770513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Precio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Cliente: “</a:t>
            </a:r>
            <a:r>
              <a:rPr lang="fr-CA" dirty="0" err="1"/>
              <a:t>Está</a:t>
            </a:r>
            <a:r>
              <a:rPr lang="fr-CA" dirty="0"/>
              <a:t> </a:t>
            </a:r>
            <a:r>
              <a:rPr lang="fr-CA" dirty="0" err="1"/>
              <a:t>muy</a:t>
            </a:r>
            <a:r>
              <a:rPr lang="fr-CA" dirty="0"/>
              <a:t> </a:t>
            </a:r>
            <a:r>
              <a:rPr lang="fr-CA" dirty="0" err="1"/>
              <a:t>caro</a:t>
            </a:r>
            <a:r>
              <a:rPr lang="fr-CA" dirty="0"/>
              <a:t>, en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lado</a:t>
            </a:r>
            <a:r>
              <a:rPr lang="fr-CA" dirty="0"/>
              <a:t> lo vi </a:t>
            </a:r>
            <a:r>
              <a:rPr lang="fr-CA" dirty="0" err="1"/>
              <a:t>más</a:t>
            </a:r>
            <a:r>
              <a:rPr lang="fr-CA" dirty="0"/>
              <a:t> </a:t>
            </a:r>
            <a:r>
              <a:rPr lang="fr-CA" dirty="0" err="1"/>
              <a:t>barato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Respuesta</a:t>
            </a:r>
            <a:r>
              <a:rPr lang="fr-CA" dirty="0"/>
              <a:t> </a:t>
            </a:r>
            <a:r>
              <a:rPr lang="fr-CA" dirty="0" err="1"/>
              <a:t>efectiva</a:t>
            </a:r>
            <a:r>
              <a:rPr lang="fr-CA" dirty="0"/>
              <a:t>: “</a:t>
            </a:r>
            <a:r>
              <a:rPr lang="fr-CA" dirty="0" err="1"/>
              <a:t>Entiendo</a:t>
            </a:r>
            <a:r>
              <a:rPr lang="fr-CA" dirty="0"/>
              <a:t> </a:t>
            </a:r>
            <a:r>
              <a:rPr lang="fr-CA" dirty="0" err="1"/>
              <a:t>perfectamente</a:t>
            </a:r>
            <a:r>
              <a:rPr lang="fr-CA" dirty="0"/>
              <a:t>. Lo </a:t>
            </a:r>
            <a:r>
              <a:rPr lang="fr-CA" dirty="0" err="1"/>
              <a:t>barato</a:t>
            </a:r>
            <a:r>
              <a:rPr lang="fr-CA" dirty="0"/>
              <a:t> </a:t>
            </a:r>
            <a:r>
              <a:rPr lang="fr-CA" dirty="0" err="1"/>
              <a:t>puede</a:t>
            </a:r>
            <a:r>
              <a:rPr lang="fr-CA" dirty="0"/>
              <a:t> salir </a:t>
            </a:r>
            <a:r>
              <a:rPr lang="fr-CA" dirty="0" err="1"/>
              <a:t>caro</a:t>
            </a:r>
            <a:r>
              <a:rPr lang="fr-CA" dirty="0"/>
              <a:t> </a:t>
            </a:r>
            <a:r>
              <a:rPr lang="fr-CA" dirty="0" err="1"/>
              <a:t>cuando</a:t>
            </a:r>
            <a:r>
              <a:rPr lang="fr-CA" dirty="0"/>
              <a:t> no </a:t>
            </a:r>
            <a:r>
              <a:rPr lang="fr-CA" dirty="0" err="1"/>
              <a:t>garantiza</a:t>
            </a:r>
            <a:r>
              <a:rPr lang="fr-CA" dirty="0"/>
              <a:t> </a:t>
            </a:r>
            <a:r>
              <a:rPr lang="fr-CA" dirty="0" err="1"/>
              <a:t>seguridad</a:t>
            </a:r>
            <a:r>
              <a:rPr lang="fr-CA" dirty="0"/>
              <a:t> ni </a:t>
            </a:r>
            <a:r>
              <a:rPr lang="fr-CA" dirty="0" err="1"/>
              <a:t>resultados</a:t>
            </a:r>
            <a:r>
              <a:rPr lang="fr-CA" dirty="0"/>
              <a:t>. </a:t>
            </a:r>
            <a:r>
              <a:rPr lang="fr-CA" dirty="0" err="1"/>
              <a:t>Aquí</a:t>
            </a:r>
            <a:r>
              <a:rPr lang="fr-CA" dirty="0"/>
              <a:t> </a:t>
            </a:r>
            <a:r>
              <a:rPr lang="fr-CA" dirty="0" err="1"/>
              <a:t>usted</a:t>
            </a:r>
            <a:r>
              <a:rPr lang="fr-CA" dirty="0"/>
              <a:t> </a:t>
            </a:r>
            <a:r>
              <a:rPr lang="fr-CA" dirty="0" err="1"/>
              <a:t>está</a:t>
            </a:r>
            <a:r>
              <a:rPr lang="fr-CA" dirty="0"/>
              <a:t> </a:t>
            </a:r>
            <a:r>
              <a:rPr lang="fr-CA" dirty="0" err="1"/>
              <a:t>invirtiendo</a:t>
            </a:r>
            <a:r>
              <a:rPr lang="fr-CA" dirty="0"/>
              <a:t> en </a:t>
            </a:r>
            <a:r>
              <a:rPr lang="fr-CA" dirty="0" err="1"/>
              <a:t>confianza</a:t>
            </a:r>
            <a:r>
              <a:rPr lang="fr-CA" dirty="0"/>
              <a:t>, </a:t>
            </a:r>
            <a:r>
              <a:rPr lang="fr-CA" dirty="0" err="1"/>
              <a:t>respaldo</a:t>
            </a:r>
            <a:r>
              <a:rPr lang="fr-CA" dirty="0"/>
              <a:t> </a:t>
            </a:r>
            <a:r>
              <a:rPr lang="fr-CA" dirty="0" err="1"/>
              <a:t>legal</a:t>
            </a:r>
            <a:r>
              <a:rPr lang="fr-CA" dirty="0"/>
              <a:t> y un </a:t>
            </a:r>
            <a:r>
              <a:rPr lang="fr-CA" dirty="0" err="1"/>
              <a:t>servicio</a:t>
            </a:r>
            <a:r>
              <a:rPr lang="fr-CA" dirty="0"/>
              <a:t> </a:t>
            </a:r>
            <a:r>
              <a:rPr lang="fr-CA" dirty="0" err="1"/>
              <a:t>certificado</a:t>
            </a:r>
            <a:r>
              <a:rPr lang="fr-CA" dirty="0"/>
              <a:t> que le </a:t>
            </a:r>
            <a:r>
              <a:rPr lang="fr-CA" dirty="0" err="1"/>
              <a:t>evita</a:t>
            </a:r>
            <a:r>
              <a:rPr lang="fr-CA" dirty="0"/>
              <a:t> </a:t>
            </a:r>
            <a:r>
              <a:rPr lang="fr-CA" dirty="0" err="1"/>
              <a:t>multas</a:t>
            </a:r>
            <a:r>
              <a:rPr lang="fr-CA" dirty="0"/>
              <a:t> o </a:t>
            </a:r>
            <a:r>
              <a:rPr lang="fr-CA" dirty="0" err="1"/>
              <a:t>pérdidas</a:t>
            </a:r>
            <a:r>
              <a:rPr lang="fr-CA" dirty="0"/>
              <a:t> </a:t>
            </a:r>
            <a:r>
              <a:rPr lang="fr-CA" dirty="0" err="1"/>
              <a:t>mucho</a:t>
            </a:r>
            <a:r>
              <a:rPr lang="fr-CA" dirty="0"/>
              <a:t> </a:t>
            </a:r>
            <a:r>
              <a:rPr lang="fr-CA" dirty="0" err="1"/>
              <a:t>mayores</a:t>
            </a:r>
            <a:r>
              <a:rPr lang="fr-CA" dirty="0"/>
              <a:t>.”</a:t>
            </a:r>
          </a:p>
          <a:p>
            <a:pPr algn="just"/>
            <a:r>
              <a:rPr lang="fr-CA" b="1" dirty="0" err="1"/>
              <a:t>Tiempo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Cliente: “</a:t>
            </a:r>
            <a:r>
              <a:rPr lang="fr-CA" dirty="0" err="1"/>
              <a:t>Ahora</a:t>
            </a:r>
            <a:r>
              <a:rPr lang="fr-CA" dirty="0"/>
              <a:t> no </a:t>
            </a:r>
            <a:r>
              <a:rPr lang="fr-CA" dirty="0" err="1"/>
              <a:t>tengo</a:t>
            </a:r>
            <a:r>
              <a:rPr lang="fr-CA" dirty="0"/>
              <a:t> </a:t>
            </a:r>
            <a:r>
              <a:rPr lang="fr-CA" dirty="0" err="1"/>
              <a:t>tiempo</a:t>
            </a:r>
            <a:r>
              <a:rPr lang="fr-CA" dirty="0"/>
              <a:t> de </a:t>
            </a:r>
            <a:r>
              <a:rPr lang="fr-CA" dirty="0" err="1"/>
              <a:t>atender</a:t>
            </a:r>
            <a:r>
              <a:rPr lang="fr-CA" dirty="0"/>
              <a:t> </a:t>
            </a:r>
            <a:r>
              <a:rPr lang="fr-CA" dirty="0" err="1"/>
              <a:t>esto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Respuesta</a:t>
            </a:r>
            <a:r>
              <a:rPr lang="fr-CA" dirty="0"/>
              <a:t> </a:t>
            </a:r>
            <a:r>
              <a:rPr lang="fr-CA" dirty="0" err="1"/>
              <a:t>efectiva</a:t>
            </a:r>
            <a:r>
              <a:rPr lang="fr-CA" dirty="0"/>
              <a:t>: “</a:t>
            </a:r>
            <a:r>
              <a:rPr lang="fr-CA" dirty="0" err="1"/>
              <a:t>Justamente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eso</a:t>
            </a:r>
            <a:r>
              <a:rPr lang="fr-CA" dirty="0"/>
              <a:t> es </a:t>
            </a:r>
            <a:r>
              <a:rPr lang="fr-CA" dirty="0" err="1"/>
              <a:t>ideal</a:t>
            </a:r>
            <a:r>
              <a:rPr lang="fr-CA" dirty="0"/>
              <a:t> </a:t>
            </a:r>
            <a:r>
              <a:rPr lang="fr-CA" dirty="0" err="1"/>
              <a:t>hacerlo</a:t>
            </a:r>
            <a:r>
              <a:rPr lang="fr-CA" dirty="0"/>
              <a:t> con </a:t>
            </a:r>
            <a:r>
              <a:rPr lang="fr-CA" dirty="0" err="1"/>
              <a:t>nosotros</a:t>
            </a:r>
            <a:r>
              <a:rPr lang="fr-CA" dirty="0"/>
              <a:t>: le </a:t>
            </a:r>
            <a:r>
              <a:rPr lang="fr-CA" dirty="0" err="1"/>
              <a:t>ahorramos</a:t>
            </a:r>
            <a:r>
              <a:rPr lang="fr-CA" dirty="0"/>
              <a:t> </a:t>
            </a:r>
            <a:r>
              <a:rPr lang="fr-CA" dirty="0" err="1"/>
              <a:t>tiempo</a:t>
            </a:r>
            <a:r>
              <a:rPr lang="fr-CA" dirty="0"/>
              <a:t> al </a:t>
            </a:r>
            <a:r>
              <a:rPr lang="fr-CA" dirty="0" err="1"/>
              <a:t>encargarnos</a:t>
            </a:r>
            <a:r>
              <a:rPr lang="fr-CA" dirty="0"/>
              <a:t> de </a:t>
            </a:r>
            <a:r>
              <a:rPr lang="fr-CA" dirty="0" err="1"/>
              <a:t>todo</a:t>
            </a:r>
            <a:r>
              <a:rPr lang="fr-CA" dirty="0"/>
              <a:t> el </a:t>
            </a:r>
            <a:r>
              <a:rPr lang="fr-CA" dirty="0" err="1"/>
              <a:t>proceso</a:t>
            </a:r>
            <a:r>
              <a:rPr lang="fr-CA" dirty="0"/>
              <a:t> y </a:t>
            </a:r>
            <a:r>
              <a:rPr lang="fr-CA" dirty="0" err="1"/>
              <a:t>usted</a:t>
            </a:r>
            <a:r>
              <a:rPr lang="fr-CA" dirty="0"/>
              <a:t> se concentra en su </a:t>
            </a:r>
            <a:r>
              <a:rPr lang="fr-CA" dirty="0" err="1"/>
              <a:t>negocio</a:t>
            </a:r>
            <a:r>
              <a:rPr lang="fr-CA" dirty="0"/>
              <a:t>.”</a:t>
            </a:r>
          </a:p>
          <a:p>
            <a:pPr algn="just"/>
            <a:r>
              <a:rPr lang="fr-CA" b="1" dirty="0" err="1"/>
              <a:t>Desconfianza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Cliente: “No </a:t>
            </a:r>
            <a:r>
              <a:rPr lang="fr-CA" dirty="0" err="1"/>
              <a:t>estoy</a:t>
            </a:r>
            <a:r>
              <a:rPr lang="fr-CA" dirty="0"/>
              <a:t> </a:t>
            </a:r>
            <a:r>
              <a:rPr lang="fr-CA" dirty="0" err="1"/>
              <a:t>seguro</a:t>
            </a:r>
            <a:r>
              <a:rPr lang="fr-CA" dirty="0"/>
              <a:t> de que </a:t>
            </a:r>
            <a:r>
              <a:rPr lang="fr-CA" dirty="0" err="1"/>
              <a:t>funcione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Respuesta</a:t>
            </a:r>
            <a:r>
              <a:rPr lang="fr-CA" dirty="0"/>
              <a:t> </a:t>
            </a:r>
            <a:r>
              <a:rPr lang="fr-CA" dirty="0" err="1"/>
              <a:t>efectiva</a:t>
            </a:r>
            <a:r>
              <a:rPr lang="fr-CA" dirty="0"/>
              <a:t>: “</a:t>
            </a:r>
            <a:r>
              <a:rPr lang="fr-CA" dirty="0" err="1"/>
              <a:t>Claro</a:t>
            </a:r>
            <a:r>
              <a:rPr lang="fr-CA" dirty="0"/>
              <a:t>, </a:t>
            </a:r>
            <a:r>
              <a:rPr lang="fr-CA" dirty="0" err="1"/>
              <a:t>entiendo</a:t>
            </a:r>
            <a:r>
              <a:rPr lang="fr-CA" dirty="0"/>
              <a:t> su </a:t>
            </a:r>
            <a:r>
              <a:rPr lang="fr-CA" dirty="0" err="1"/>
              <a:t>preocupación</a:t>
            </a:r>
            <a:r>
              <a:rPr lang="fr-CA" dirty="0"/>
              <a:t>.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eso</a:t>
            </a:r>
            <a:r>
              <a:rPr lang="fr-CA" dirty="0"/>
              <a:t> </a:t>
            </a:r>
            <a:r>
              <a:rPr lang="fr-CA" dirty="0" err="1"/>
              <a:t>trabajamos</a:t>
            </a:r>
            <a:r>
              <a:rPr lang="fr-CA" dirty="0"/>
              <a:t> con </a:t>
            </a:r>
            <a:r>
              <a:rPr lang="fr-CA" dirty="0" err="1"/>
              <a:t>contratos</a:t>
            </a:r>
            <a:r>
              <a:rPr lang="fr-CA" dirty="0"/>
              <a:t> </a:t>
            </a:r>
            <a:r>
              <a:rPr lang="fr-CA" dirty="0" err="1"/>
              <a:t>claros</a:t>
            </a:r>
            <a:r>
              <a:rPr lang="fr-CA" dirty="0"/>
              <a:t>, </a:t>
            </a:r>
            <a:r>
              <a:rPr lang="fr-CA" dirty="0" err="1"/>
              <a:t>referencias</a:t>
            </a:r>
            <a:r>
              <a:rPr lang="fr-CA" dirty="0"/>
              <a:t> </a:t>
            </a:r>
            <a:r>
              <a:rPr lang="fr-CA" dirty="0" err="1"/>
              <a:t>comprobables</a:t>
            </a:r>
            <a:r>
              <a:rPr lang="fr-CA" dirty="0"/>
              <a:t> y </a:t>
            </a:r>
            <a:r>
              <a:rPr lang="fr-CA" dirty="0" err="1"/>
              <a:t>entregables</a:t>
            </a:r>
            <a:r>
              <a:rPr lang="fr-CA" dirty="0"/>
              <a:t> </a:t>
            </a:r>
            <a:r>
              <a:rPr lang="fr-CA" dirty="0" err="1"/>
              <a:t>verificables</a:t>
            </a:r>
            <a:r>
              <a:rPr lang="fr-CA" dirty="0"/>
              <a:t>. Nuestra </a:t>
            </a:r>
            <a:r>
              <a:rPr lang="fr-CA" dirty="0" err="1"/>
              <a:t>experiencia</a:t>
            </a:r>
            <a:r>
              <a:rPr lang="fr-CA" dirty="0"/>
              <a:t> con </a:t>
            </a:r>
            <a:r>
              <a:rPr lang="fr-CA" dirty="0" err="1"/>
              <a:t>casos</a:t>
            </a:r>
            <a:r>
              <a:rPr lang="fr-CA" dirty="0"/>
              <a:t> </a:t>
            </a:r>
            <a:r>
              <a:rPr lang="fr-CA" dirty="0" err="1"/>
              <a:t>similares</a:t>
            </a:r>
            <a:r>
              <a:rPr lang="fr-CA" dirty="0"/>
              <a:t> </a:t>
            </a:r>
            <a:r>
              <a:rPr lang="fr-CA" dirty="0" err="1"/>
              <a:t>respalda</a:t>
            </a:r>
            <a:r>
              <a:rPr lang="fr-CA" dirty="0"/>
              <a:t> que </a:t>
            </a:r>
            <a:r>
              <a:rPr lang="fr-CA" dirty="0" err="1"/>
              <a:t>obtendrá</a:t>
            </a:r>
            <a:r>
              <a:rPr lang="fr-CA" dirty="0"/>
              <a:t> </a:t>
            </a:r>
            <a:r>
              <a:rPr lang="fr-CA" dirty="0" err="1"/>
              <a:t>resultados</a:t>
            </a:r>
            <a:r>
              <a:rPr lang="fr-CA" dirty="0"/>
              <a:t>.”</a:t>
            </a:r>
          </a:p>
          <a:p>
            <a:pPr algn="just"/>
            <a:r>
              <a:rPr lang="fr-CA" b="1" dirty="0" err="1"/>
              <a:t>Competencia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Cliente: “</a:t>
            </a:r>
            <a:r>
              <a:rPr lang="fr-CA" dirty="0" err="1"/>
              <a:t>Estoy</a:t>
            </a:r>
            <a:r>
              <a:rPr lang="fr-CA" dirty="0"/>
              <a:t> </a:t>
            </a:r>
            <a:r>
              <a:rPr lang="fr-CA" dirty="0" err="1"/>
              <a:t>viendo</a:t>
            </a:r>
            <a:r>
              <a:rPr lang="fr-CA" dirty="0"/>
              <a:t> </a:t>
            </a:r>
            <a:r>
              <a:rPr lang="fr-CA" dirty="0" err="1"/>
              <a:t>otras</a:t>
            </a:r>
            <a:r>
              <a:rPr lang="fr-CA" dirty="0"/>
              <a:t> </a:t>
            </a:r>
            <a:r>
              <a:rPr lang="fr-CA" dirty="0" err="1"/>
              <a:t>opciones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Respuesta</a:t>
            </a:r>
            <a:r>
              <a:rPr lang="fr-CA" dirty="0"/>
              <a:t> </a:t>
            </a:r>
            <a:r>
              <a:rPr lang="fr-CA" dirty="0" err="1"/>
              <a:t>efectiva</a:t>
            </a:r>
            <a:r>
              <a:rPr lang="fr-CA" dirty="0"/>
              <a:t>: “</a:t>
            </a:r>
            <a:r>
              <a:rPr lang="fr-CA" dirty="0" err="1"/>
              <a:t>Excelente</a:t>
            </a:r>
            <a:r>
              <a:rPr lang="fr-CA" dirty="0"/>
              <a:t>, </a:t>
            </a:r>
            <a:r>
              <a:rPr lang="fr-CA" dirty="0" err="1"/>
              <a:t>comparar</a:t>
            </a:r>
            <a:r>
              <a:rPr lang="fr-CA" dirty="0"/>
              <a:t> </a:t>
            </a:r>
            <a:r>
              <a:rPr lang="fr-CA" dirty="0" err="1"/>
              <a:t>siempre</a:t>
            </a:r>
            <a:r>
              <a:rPr lang="fr-CA" dirty="0"/>
              <a:t> es </a:t>
            </a:r>
            <a:r>
              <a:rPr lang="fr-CA" dirty="0" err="1"/>
              <a:t>bueno</a:t>
            </a:r>
            <a:r>
              <a:rPr lang="fr-CA" dirty="0"/>
              <a:t>. Solo le </a:t>
            </a:r>
            <a:r>
              <a:rPr lang="fr-CA" dirty="0" err="1"/>
              <a:t>recomiendo</a:t>
            </a:r>
            <a:r>
              <a:rPr lang="fr-CA" dirty="0"/>
              <a:t> </a:t>
            </a:r>
            <a:r>
              <a:rPr lang="fr-CA" dirty="0" err="1"/>
              <a:t>considerar</a:t>
            </a:r>
            <a:r>
              <a:rPr lang="fr-CA" dirty="0"/>
              <a:t> que no </a:t>
            </a:r>
            <a:r>
              <a:rPr lang="fr-CA" dirty="0" err="1"/>
              <a:t>todos</a:t>
            </a:r>
            <a:r>
              <a:rPr lang="fr-CA" dirty="0"/>
              <a:t> </a:t>
            </a:r>
            <a:r>
              <a:rPr lang="fr-CA" dirty="0" err="1"/>
              <a:t>incluyen</a:t>
            </a:r>
            <a:r>
              <a:rPr lang="fr-CA" dirty="0"/>
              <a:t> </a:t>
            </a:r>
            <a:r>
              <a:rPr lang="fr-CA" dirty="0" err="1"/>
              <a:t>póliza</a:t>
            </a:r>
            <a:r>
              <a:rPr lang="fr-CA" dirty="0"/>
              <a:t> de </a:t>
            </a:r>
            <a:r>
              <a:rPr lang="fr-CA" dirty="0" err="1"/>
              <a:t>asesoría</a:t>
            </a:r>
            <a:r>
              <a:rPr lang="fr-CA" dirty="0"/>
              <a:t>, </a:t>
            </a:r>
            <a:r>
              <a:rPr lang="fr-CA" dirty="0" err="1"/>
              <a:t>formatos</a:t>
            </a:r>
            <a:r>
              <a:rPr lang="fr-CA" dirty="0"/>
              <a:t> </a:t>
            </a:r>
            <a:r>
              <a:rPr lang="fr-CA" dirty="0" err="1"/>
              <a:t>oficiales</a:t>
            </a:r>
            <a:r>
              <a:rPr lang="fr-CA" dirty="0"/>
              <a:t> ni </a:t>
            </a:r>
            <a:r>
              <a:rPr lang="fr-CA" dirty="0" err="1"/>
              <a:t>acompañamiento</a:t>
            </a:r>
            <a:r>
              <a:rPr lang="fr-CA" dirty="0"/>
              <a:t> ante </a:t>
            </a:r>
            <a:r>
              <a:rPr lang="fr-CA" dirty="0" err="1"/>
              <a:t>verificaciones</a:t>
            </a:r>
            <a:r>
              <a:rPr lang="fr-CA" dirty="0"/>
              <a:t> </a:t>
            </a:r>
            <a:r>
              <a:rPr lang="fr-CA" dirty="0" err="1"/>
              <a:t>como</a:t>
            </a:r>
            <a:r>
              <a:rPr lang="fr-CA" dirty="0"/>
              <a:t> lo </a:t>
            </a:r>
            <a:r>
              <a:rPr lang="fr-CA" dirty="0" err="1"/>
              <a:t>hacemos</a:t>
            </a:r>
            <a:r>
              <a:rPr lang="fr-CA" dirty="0"/>
              <a:t> </a:t>
            </a:r>
            <a:r>
              <a:rPr lang="fr-CA" dirty="0" err="1"/>
              <a:t>nosotros</a:t>
            </a:r>
            <a:r>
              <a:rPr lang="fr-CA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1035634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8188DD7E-EE30-FA2D-5A30-ED65A6100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7.2 </a:t>
            </a:r>
            <a:r>
              <a:rPr lang="fr-CA" dirty="0" err="1"/>
              <a:t>Estrategias</a:t>
            </a:r>
            <a:r>
              <a:rPr lang="fr-CA" dirty="0"/>
              <a:t> para </a:t>
            </a:r>
            <a:r>
              <a:rPr lang="fr-CA" dirty="0" err="1"/>
              <a:t>manejar</a:t>
            </a:r>
            <a:r>
              <a:rPr lang="fr-CA" dirty="0"/>
              <a:t> y </a:t>
            </a:r>
            <a:r>
              <a:rPr lang="fr-CA" dirty="0" err="1"/>
              <a:t>superar</a:t>
            </a:r>
            <a:r>
              <a:rPr lang="fr-CA" dirty="0"/>
              <a:t> </a:t>
            </a:r>
            <a:r>
              <a:rPr lang="fr-CA" dirty="0" err="1"/>
              <a:t>objeciones</a:t>
            </a:r>
            <a:endParaRPr lang="fr-CA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4EAF848-DA13-E136-DD1D-ABD0A4508E9B}"/>
              </a:ext>
            </a:extLst>
          </p:cNvPr>
          <p:cNvSpPr txBox="1"/>
          <p:nvPr/>
        </p:nvSpPr>
        <p:spPr>
          <a:xfrm>
            <a:off x="1284667" y="2101232"/>
            <a:ext cx="65746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Escucha</a:t>
            </a:r>
            <a:r>
              <a:rPr lang="fr-CA" b="1" dirty="0"/>
              <a:t> activa</a:t>
            </a:r>
            <a:r>
              <a:rPr lang="fr-CA" dirty="0"/>
              <a:t>: </a:t>
            </a:r>
            <a:r>
              <a:rPr lang="fr-CA" dirty="0" err="1"/>
              <a:t>Deje</a:t>
            </a:r>
            <a:r>
              <a:rPr lang="fr-CA" dirty="0"/>
              <a:t> que el cliente termine su </a:t>
            </a:r>
            <a:r>
              <a:rPr lang="fr-CA" dirty="0" err="1"/>
              <a:t>objeción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b="1" dirty="0" err="1"/>
              <a:t>Validación</a:t>
            </a:r>
            <a:r>
              <a:rPr lang="fr-CA" dirty="0"/>
              <a:t>: “</a:t>
            </a:r>
            <a:r>
              <a:rPr lang="fr-CA" dirty="0" err="1"/>
              <a:t>Entiendo</a:t>
            </a:r>
            <a:r>
              <a:rPr lang="fr-CA" dirty="0"/>
              <a:t> su </a:t>
            </a:r>
            <a:r>
              <a:rPr lang="fr-CA" dirty="0" err="1"/>
              <a:t>preocupación</a:t>
            </a:r>
            <a:r>
              <a:rPr lang="fr-CA" dirty="0"/>
              <a:t>”.</a:t>
            </a:r>
          </a:p>
          <a:p>
            <a:endParaRPr lang="fr-CA" dirty="0"/>
          </a:p>
          <a:p>
            <a:r>
              <a:rPr lang="fr-CA" b="1" dirty="0" err="1"/>
              <a:t>Reformulación</a:t>
            </a:r>
            <a:r>
              <a:rPr lang="fr-CA" dirty="0"/>
              <a:t>: Convertir la </a:t>
            </a:r>
            <a:r>
              <a:rPr lang="fr-CA" dirty="0" err="1"/>
              <a:t>objeción</a:t>
            </a:r>
            <a:r>
              <a:rPr lang="fr-CA" dirty="0"/>
              <a:t> en </a:t>
            </a:r>
            <a:r>
              <a:rPr lang="fr-CA" dirty="0" err="1"/>
              <a:t>pregunta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Cliente: “</a:t>
            </a:r>
            <a:r>
              <a:rPr lang="fr-CA" dirty="0" err="1"/>
              <a:t>Está</a:t>
            </a:r>
            <a:r>
              <a:rPr lang="fr-CA" dirty="0"/>
              <a:t> </a:t>
            </a:r>
            <a:r>
              <a:rPr lang="fr-CA" dirty="0" err="1"/>
              <a:t>caro</a:t>
            </a:r>
            <a:r>
              <a:rPr lang="fr-CA" dirty="0"/>
              <a:t>”.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Vendedor</a:t>
            </a:r>
            <a:r>
              <a:rPr lang="fr-CA" dirty="0"/>
              <a:t>: “¿</a:t>
            </a:r>
            <a:r>
              <a:rPr lang="fr-CA" dirty="0" err="1"/>
              <a:t>Qué</a:t>
            </a:r>
            <a:r>
              <a:rPr lang="fr-CA" dirty="0"/>
              <a:t> </a:t>
            </a:r>
            <a:r>
              <a:rPr lang="fr-CA" dirty="0" err="1"/>
              <a:t>aspecto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valor</a:t>
            </a:r>
            <a:r>
              <a:rPr lang="fr-CA" dirty="0"/>
              <a:t> le </a:t>
            </a:r>
            <a:r>
              <a:rPr lang="fr-CA" dirty="0" err="1"/>
              <a:t>gustaría</a:t>
            </a:r>
            <a:r>
              <a:rPr lang="fr-CA" dirty="0"/>
              <a:t> que </a:t>
            </a:r>
            <a:r>
              <a:rPr lang="fr-CA" dirty="0" err="1"/>
              <a:t>reforcemos</a:t>
            </a:r>
            <a:r>
              <a:rPr lang="fr-CA" dirty="0"/>
              <a:t> </a:t>
            </a:r>
            <a:r>
              <a:rPr lang="fr-CA" dirty="0" err="1"/>
              <a:t>más</a:t>
            </a:r>
            <a:r>
              <a:rPr lang="fr-CA" dirty="0"/>
              <a:t>?”.</a:t>
            </a:r>
          </a:p>
          <a:p>
            <a:endParaRPr lang="fr-CA" dirty="0"/>
          </a:p>
          <a:p>
            <a:r>
              <a:rPr lang="fr-CA" b="1" dirty="0" err="1"/>
              <a:t>Prueba</a:t>
            </a:r>
            <a:r>
              <a:rPr lang="fr-CA" b="1" dirty="0"/>
              <a:t> social</a:t>
            </a:r>
            <a:r>
              <a:rPr lang="fr-CA" dirty="0"/>
              <a:t>: </a:t>
            </a:r>
            <a:r>
              <a:rPr lang="fr-CA" dirty="0" err="1"/>
              <a:t>mostrar</a:t>
            </a:r>
            <a:r>
              <a:rPr lang="fr-CA" dirty="0"/>
              <a:t> </a:t>
            </a:r>
            <a:r>
              <a:rPr lang="fr-CA" dirty="0" err="1"/>
              <a:t>testimonios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parcial</a:t>
            </a:r>
            <a:r>
              <a:rPr lang="fr-CA" dirty="0"/>
              <a:t>: </a:t>
            </a:r>
            <a:r>
              <a:rPr lang="fr-CA" dirty="0" err="1"/>
              <a:t>lograr</a:t>
            </a:r>
            <a:r>
              <a:rPr lang="fr-CA" dirty="0"/>
              <a:t> </a:t>
            </a:r>
            <a:r>
              <a:rPr lang="fr-CA" dirty="0" err="1"/>
              <a:t>acuerdos</a:t>
            </a:r>
            <a:r>
              <a:rPr lang="fr-CA" dirty="0"/>
              <a:t> </a:t>
            </a:r>
            <a:r>
              <a:rPr lang="fr-CA" dirty="0" err="1"/>
              <a:t>pequeños</a:t>
            </a:r>
            <a:r>
              <a:rPr lang="fr-CA" dirty="0"/>
              <a:t> antes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cierre</a:t>
            </a:r>
            <a:r>
              <a:rPr lang="fr-CA" dirty="0"/>
              <a:t> final.</a:t>
            </a:r>
          </a:p>
        </p:txBody>
      </p:sp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B639-B405-B024-95C1-3E41ABA1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22375-BC8B-7D2D-0CE1-8F777EC8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7.3 </a:t>
            </a:r>
            <a:r>
              <a:rPr lang="fr-CA" dirty="0" err="1"/>
              <a:t>Ejercicios</a:t>
            </a:r>
            <a:r>
              <a:rPr lang="fr-CA" dirty="0"/>
              <a:t> </a:t>
            </a:r>
            <a:r>
              <a:rPr lang="fr-CA" dirty="0" err="1"/>
              <a:t>prácticos</a:t>
            </a:r>
            <a:endParaRPr lang="fr-CA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3D0CBC-1EBF-AF80-8D81-12A9C410C551}"/>
              </a:ext>
            </a:extLst>
          </p:cNvPr>
          <p:cNvSpPr txBox="1"/>
          <p:nvPr/>
        </p:nvSpPr>
        <p:spPr>
          <a:xfrm>
            <a:off x="1271788" y="2149268"/>
            <a:ext cx="660042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Dinámica</a:t>
            </a:r>
            <a:r>
              <a:rPr lang="fr-CA" b="1" dirty="0"/>
              <a:t> “La </a:t>
            </a:r>
            <a:r>
              <a:rPr lang="fr-CA" b="1" dirty="0" err="1"/>
              <a:t>objeción</a:t>
            </a:r>
            <a:r>
              <a:rPr lang="fr-CA" b="1" dirty="0"/>
              <a:t> </a:t>
            </a:r>
            <a:r>
              <a:rPr lang="fr-CA" b="1" dirty="0" err="1"/>
              <a:t>escondida</a:t>
            </a:r>
            <a:r>
              <a:rPr lang="fr-CA" b="1" dirty="0"/>
              <a:t>”</a:t>
            </a:r>
            <a:r>
              <a:rPr lang="fr-CA" dirty="0"/>
              <a:t>:</a:t>
            </a:r>
            <a:br>
              <a:rPr lang="fr-CA" dirty="0"/>
            </a:br>
            <a:r>
              <a:rPr lang="fr-CA" dirty="0"/>
              <a:t>Cada participante </a:t>
            </a:r>
            <a:r>
              <a:rPr lang="fr-CA" dirty="0" err="1"/>
              <a:t>escribe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objeción</a:t>
            </a:r>
            <a:r>
              <a:rPr lang="fr-CA" dirty="0"/>
              <a:t> en un </a:t>
            </a:r>
            <a:r>
              <a:rPr lang="fr-CA" dirty="0" err="1"/>
              <a:t>papel</a:t>
            </a:r>
            <a:r>
              <a:rPr lang="fr-CA" dirty="0"/>
              <a:t>.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responder</a:t>
            </a:r>
            <a:r>
              <a:rPr lang="fr-CA" dirty="0"/>
              <a:t> con </a:t>
            </a:r>
            <a:r>
              <a:rPr lang="fr-CA" dirty="0" err="1"/>
              <a:t>validación</a:t>
            </a:r>
            <a:r>
              <a:rPr lang="fr-CA" dirty="0"/>
              <a:t> y </a:t>
            </a:r>
            <a:r>
              <a:rPr lang="fr-CA" dirty="0" err="1"/>
              <a:t>solución</a:t>
            </a:r>
            <a:r>
              <a:rPr lang="fr-CA" dirty="0"/>
              <a:t>.</a:t>
            </a:r>
          </a:p>
          <a:p>
            <a:r>
              <a:rPr lang="fr-CA" b="1" dirty="0" err="1"/>
              <a:t>Ejercicio</a:t>
            </a:r>
            <a:r>
              <a:rPr lang="fr-CA" b="1" dirty="0"/>
              <a:t> </a:t>
            </a:r>
            <a:r>
              <a:rPr lang="fr-CA" b="1" dirty="0" err="1"/>
              <a:t>espejo</a:t>
            </a:r>
            <a:r>
              <a:rPr lang="fr-CA" dirty="0"/>
              <a:t>:</a:t>
            </a:r>
            <a:br>
              <a:rPr lang="fr-CA" dirty="0"/>
            </a:br>
            <a:r>
              <a:rPr lang="fr-CA" dirty="0" err="1"/>
              <a:t>Repetir</a:t>
            </a:r>
            <a:r>
              <a:rPr lang="fr-CA" dirty="0"/>
              <a:t> con sus </a:t>
            </a:r>
            <a:r>
              <a:rPr lang="fr-CA" dirty="0" err="1"/>
              <a:t>propias</a:t>
            </a:r>
            <a:r>
              <a:rPr lang="fr-CA" dirty="0"/>
              <a:t> palabras la </a:t>
            </a:r>
            <a:r>
              <a:rPr lang="fr-CA" dirty="0" err="1"/>
              <a:t>objeción</a:t>
            </a:r>
            <a:r>
              <a:rPr lang="fr-CA" dirty="0"/>
              <a:t> para </a:t>
            </a:r>
            <a:r>
              <a:rPr lang="fr-CA" dirty="0" err="1"/>
              <a:t>demostrar</a:t>
            </a:r>
            <a:r>
              <a:rPr lang="fr-CA" dirty="0"/>
              <a:t> </a:t>
            </a:r>
            <a:r>
              <a:rPr lang="fr-CA" dirty="0" err="1"/>
              <a:t>escucha</a:t>
            </a:r>
            <a:r>
              <a:rPr lang="fr-CA" dirty="0"/>
              <a:t> y </a:t>
            </a:r>
            <a:r>
              <a:rPr lang="fr-CA" dirty="0" err="1"/>
              <a:t>luego</a:t>
            </a:r>
            <a:r>
              <a:rPr lang="fr-CA" dirty="0"/>
              <a:t> </a:t>
            </a:r>
            <a:r>
              <a:rPr lang="fr-CA" dirty="0" err="1"/>
              <a:t>responder</a:t>
            </a:r>
            <a:r>
              <a:rPr lang="fr-CA" dirty="0"/>
              <a:t>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A29E4C9-A112-704F-1BC1-C67D2652A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099" y="4336809"/>
            <a:ext cx="2243427" cy="301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678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E782-A921-0FE8-00F3-62D9C70BD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84632"/>
            <a:ext cx="7968803" cy="1614624"/>
          </a:xfrm>
        </p:spPr>
        <p:txBody>
          <a:bodyPr/>
          <a:lstStyle/>
          <a:p>
            <a:pPr algn="just"/>
            <a:r>
              <a:rPr lang="fr-CA" dirty="0"/>
              <a:t>7.4. </a:t>
            </a:r>
            <a:r>
              <a:rPr lang="fr-CA" dirty="0" err="1"/>
              <a:t>simulaciones</a:t>
            </a:r>
            <a:endParaRPr lang="fr-CA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E15CFA-F5D2-E8B1-B33C-48C802311E94}"/>
              </a:ext>
            </a:extLst>
          </p:cNvPr>
          <p:cNvSpPr txBox="1"/>
          <p:nvPr/>
        </p:nvSpPr>
        <p:spPr>
          <a:xfrm>
            <a:off x="1336183" y="2099256"/>
            <a:ext cx="64716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 err="1"/>
              <a:t>Escenario</a:t>
            </a:r>
            <a:r>
              <a:rPr lang="fr-CA" dirty="0"/>
              <a:t> 1: Cliente </a:t>
            </a:r>
            <a:r>
              <a:rPr lang="fr-CA" dirty="0" err="1"/>
              <a:t>dice</a:t>
            </a:r>
            <a:r>
              <a:rPr lang="fr-CA" dirty="0"/>
              <a:t> “no </a:t>
            </a:r>
            <a:r>
              <a:rPr lang="fr-CA" dirty="0" err="1"/>
              <a:t>tengo</a:t>
            </a:r>
            <a:r>
              <a:rPr lang="fr-CA" dirty="0"/>
              <a:t> </a:t>
            </a:r>
            <a:r>
              <a:rPr lang="fr-CA" dirty="0" err="1"/>
              <a:t>tiempo</a:t>
            </a:r>
            <a:r>
              <a:rPr lang="fr-CA" dirty="0"/>
              <a:t>”.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usar</a:t>
            </a:r>
            <a:r>
              <a:rPr lang="fr-CA" dirty="0"/>
              <a:t> la </a:t>
            </a:r>
            <a:r>
              <a:rPr lang="fr-CA" dirty="0" err="1"/>
              <a:t>estrategia</a:t>
            </a:r>
            <a:r>
              <a:rPr lang="fr-CA" dirty="0"/>
              <a:t> de “</a:t>
            </a:r>
            <a:r>
              <a:rPr lang="fr-CA" dirty="0" err="1"/>
              <a:t>reprogramar</a:t>
            </a:r>
            <a:r>
              <a:rPr lang="fr-CA" dirty="0"/>
              <a:t> cita con </a:t>
            </a:r>
            <a:r>
              <a:rPr lang="fr-CA" dirty="0" err="1"/>
              <a:t>compromiso</a:t>
            </a:r>
            <a:r>
              <a:rPr lang="fr-CA" dirty="0"/>
              <a:t>”.</a:t>
            </a:r>
          </a:p>
          <a:p>
            <a:endParaRPr lang="fr-CA" dirty="0"/>
          </a:p>
          <a:p>
            <a:r>
              <a:rPr lang="fr-CA" dirty="0" err="1"/>
              <a:t>Escenario</a:t>
            </a:r>
            <a:r>
              <a:rPr lang="fr-CA" dirty="0"/>
              <a:t> 2: Cliente </a:t>
            </a:r>
            <a:r>
              <a:rPr lang="fr-CA" dirty="0" err="1"/>
              <a:t>preocupado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precio</a:t>
            </a:r>
            <a:r>
              <a:rPr lang="fr-CA" dirty="0"/>
              <a:t>.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responde</a:t>
            </a:r>
            <a:r>
              <a:rPr lang="fr-CA" dirty="0"/>
              <a:t> con </a:t>
            </a:r>
            <a:r>
              <a:rPr lang="fr-CA" dirty="0" err="1"/>
              <a:t>beneficios</a:t>
            </a:r>
            <a:r>
              <a:rPr lang="fr-CA" dirty="0"/>
              <a:t> a largo </a:t>
            </a:r>
            <a:r>
              <a:rPr lang="fr-CA" dirty="0" err="1"/>
              <a:t>plazo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 err="1"/>
              <a:t>Escenario</a:t>
            </a:r>
            <a:r>
              <a:rPr lang="fr-CA" dirty="0"/>
              <a:t> 3: Cliente </a:t>
            </a:r>
            <a:r>
              <a:rPr lang="fr-CA" dirty="0" err="1"/>
              <a:t>indeciso</a:t>
            </a:r>
            <a:r>
              <a:rPr lang="fr-CA" dirty="0"/>
              <a:t> </a:t>
            </a:r>
            <a:r>
              <a:rPr lang="fr-CA" dirty="0" err="1"/>
              <a:t>frente</a:t>
            </a:r>
            <a:r>
              <a:rPr lang="fr-CA" dirty="0"/>
              <a:t> a </a:t>
            </a:r>
            <a:r>
              <a:rPr lang="fr-CA" dirty="0" err="1"/>
              <a:t>competencia</a:t>
            </a:r>
            <a:r>
              <a:rPr lang="fr-CA" dirty="0"/>
              <a:t>.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enfatiza</a:t>
            </a:r>
            <a:r>
              <a:rPr lang="fr-CA" dirty="0"/>
              <a:t> </a:t>
            </a:r>
            <a:r>
              <a:rPr lang="fr-CA" dirty="0" err="1"/>
              <a:t>diferenciadores</a:t>
            </a:r>
            <a:r>
              <a:rPr lang="fr-CA" dirty="0"/>
              <a:t> de </a:t>
            </a:r>
            <a:r>
              <a:rPr lang="fr-CA" dirty="0" err="1"/>
              <a:t>valor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748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757FC7-A0CE-DA02-CB8C-C3AACCC3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49" y="-107796"/>
            <a:ext cx="8442102" cy="1609344"/>
          </a:xfrm>
        </p:spPr>
        <p:txBody>
          <a:bodyPr/>
          <a:lstStyle/>
          <a:p>
            <a:r>
              <a:rPr lang="fr-FR" dirty="0"/>
              <a:t>Bonus: Mapa de </a:t>
            </a:r>
            <a:r>
              <a:rPr lang="fr-FR" dirty="0" err="1"/>
              <a:t>Objeciones</a:t>
            </a:r>
            <a:r>
              <a:rPr lang="fr-FR" dirty="0"/>
              <a:t> y </a:t>
            </a:r>
            <a:r>
              <a:rPr lang="fr-FR" dirty="0" err="1"/>
              <a:t>Respuestas</a:t>
            </a:r>
            <a:r>
              <a:rPr lang="fr-FR" dirty="0"/>
              <a:t> </a:t>
            </a:r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DA445D1F-985E-AA4C-EF73-09ECBA2B1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222543"/>
              </p:ext>
            </p:extLst>
          </p:nvPr>
        </p:nvGraphicFramePr>
        <p:xfrm>
          <a:off x="350949" y="1249250"/>
          <a:ext cx="8213504" cy="53429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3376">
                  <a:extLst>
                    <a:ext uri="{9D8B030D-6E8A-4147-A177-3AD203B41FA5}">
                      <a16:colId xmlns:a16="http://schemas.microsoft.com/office/drawing/2014/main" val="993157725"/>
                    </a:ext>
                  </a:extLst>
                </a:gridCol>
                <a:gridCol w="2053376">
                  <a:extLst>
                    <a:ext uri="{9D8B030D-6E8A-4147-A177-3AD203B41FA5}">
                      <a16:colId xmlns:a16="http://schemas.microsoft.com/office/drawing/2014/main" val="511647619"/>
                    </a:ext>
                  </a:extLst>
                </a:gridCol>
                <a:gridCol w="2053376">
                  <a:extLst>
                    <a:ext uri="{9D8B030D-6E8A-4147-A177-3AD203B41FA5}">
                      <a16:colId xmlns:a16="http://schemas.microsoft.com/office/drawing/2014/main" val="1346490906"/>
                    </a:ext>
                  </a:extLst>
                </a:gridCol>
                <a:gridCol w="2053376">
                  <a:extLst>
                    <a:ext uri="{9D8B030D-6E8A-4147-A177-3AD203B41FA5}">
                      <a16:colId xmlns:a16="http://schemas.microsoft.com/office/drawing/2014/main" val="4037612008"/>
                    </a:ext>
                  </a:extLst>
                </a:gridCol>
              </a:tblGrid>
              <a:tr h="1614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Objeción del cliente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Interpretación psicológica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Técnica aplicada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Respuesta recomendada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extLst>
                  <a:ext uri="{0D108BD9-81ED-4DB2-BD59-A6C34878D82A}">
                    <a16:rowId xmlns:a16="http://schemas.microsoft.com/office/drawing/2014/main" val="1205607208"/>
                  </a:ext>
                </a:extLst>
              </a:tr>
              <a:tr h="9559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 dirty="0" err="1">
                          <a:effectLst/>
                        </a:rPr>
                        <a:t>Precio</a:t>
                      </a:r>
                      <a:r>
                        <a:rPr lang="fr-CA" sz="1050" kern="0" dirty="0">
                          <a:effectLst/>
                        </a:rPr>
                        <a:t> alto</a:t>
                      </a:r>
                      <a:endParaRPr lang="fr-CA" sz="105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Miedo a perder dinero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Reenfoque de valor + autoridad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“Más que un gasto, es una inversión que evita multas que superan hasta 200 mil pesos. COFEPRIS sanciona a quien no está regulado. Con nosotros tiene garantía y respaldo.”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extLst>
                  <a:ext uri="{0D108BD9-81ED-4DB2-BD59-A6C34878D82A}">
                    <a16:rowId xmlns:a16="http://schemas.microsoft.com/office/drawing/2014/main" val="4045087794"/>
                  </a:ext>
                </a:extLst>
              </a:tr>
              <a:tr h="7970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No tengo tiempo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Estrés por sobrecarga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Urgencia + solución práctica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“Usted no tendrá que invertir su tiempo, nosotros lo hacemos en su lugar. Solo requerimos su autorización inicial y avanzamos sin detener sus actividades.”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extLst>
                  <a:ext uri="{0D108BD9-81ED-4DB2-BD59-A6C34878D82A}">
                    <a16:rowId xmlns:a16="http://schemas.microsoft.com/office/drawing/2014/main" val="1555596242"/>
                  </a:ext>
                </a:extLst>
              </a:tr>
              <a:tr h="9559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No confío / No conozco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Necesidad de seguridad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Prueba social + autoridad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“Ya hemos gestionado exitosamente más de X trámites para clínicas y farmacias. Incluso en verificaciones, nuestros clientes salen sin observaciones.”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extLst>
                  <a:ext uri="{0D108BD9-81ED-4DB2-BD59-A6C34878D82A}">
                    <a16:rowId xmlns:a16="http://schemas.microsoft.com/office/drawing/2014/main" val="3260052527"/>
                  </a:ext>
                </a:extLst>
              </a:tr>
              <a:tr h="9559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Estoy comparando opciones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Necesidad de certeza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Escasez + diferenciación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“Es válido comparar. Solo recuerde que nuestra promoción especial tiene vigencia esta semana y no todos ofrecen formatos oficiales + póliza de asesoría incluidos.”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extLst>
                  <a:ext uri="{0D108BD9-81ED-4DB2-BD59-A6C34878D82A}">
                    <a16:rowId xmlns:a16="http://schemas.microsoft.com/office/drawing/2014/main" val="2221013787"/>
                  </a:ext>
                </a:extLst>
              </a:tr>
              <a:tr h="7970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Quiero pensarlo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Evita compromiso inmediato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>
                          <a:effectLst/>
                        </a:rPr>
                        <a:t>Preguntas poderosas + urgencia</a:t>
                      </a:r>
                      <a:endParaRPr lang="fr-CA" sz="105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fr-CA" sz="1050" kern="0" dirty="0">
                          <a:effectLst/>
                        </a:rPr>
                        <a:t>“</a:t>
                      </a:r>
                      <a:r>
                        <a:rPr lang="fr-CA" sz="1050" kern="0" dirty="0" err="1">
                          <a:effectLst/>
                        </a:rPr>
                        <a:t>Claro</a:t>
                      </a:r>
                      <a:r>
                        <a:rPr lang="fr-CA" sz="1050" kern="0" dirty="0">
                          <a:effectLst/>
                        </a:rPr>
                        <a:t>, ¿</a:t>
                      </a:r>
                      <a:r>
                        <a:rPr lang="fr-CA" sz="1050" kern="0" dirty="0" err="1">
                          <a:effectLst/>
                        </a:rPr>
                        <a:t>qué</a:t>
                      </a:r>
                      <a:r>
                        <a:rPr lang="fr-CA" sz="1050" kern="0" dirty="0">
                          <a:effectLst/>
                        </a:rPr>
                        <a:t> </a:t>
                      </a:r>
                      <a:r>
                        <a:rPr lang="fr-CA" sz="1050" kern="0" dirty="0" err="1">
                          <a:effectLst/>
                        </a:rPr>
                        <a:t>aspecto</a:t>
                      </a:r>
                      <a:r>
                        <a:rPr lang="fr-CA" sz="1050" kern="0" dirty="0">
                          <a:effectLst/>
                        </a:rPr>
                        <a:t> </a:t>
                      </a:r>
                      <a:r>
                        <a:rPr lang="fr-CA" sz="1050" kern="0" dirty="0" err="1">
                          <a:effectLst/>
                        </a:rPr>
                        <a:t>específico</a:t>
                      </a:r>
                      <a:r>
                        <a:rPr lang="fr-CA" sz="1050" kern="0" dirty="0">
                          <a:effectLst/>
                        </a:rPr>
                        <a:t> le </a:t>
                      </a:r>
                      <a:r>
                        <a:rPr lang="fr-CA" sz="1050" kern="0" dirty="0" err="1">
                          <a:effectLst/>
                        </a:rPr>
                        <a:t>gustaría</a:t>
                      </a:r>
                      <a:r>
                        <a:rPr lang="fr-CA" sz="1050" kern="0" dirty="0">
                          <a:effectLst/>
                        </a:rPr>
                        <a:t> </a:t>
                      </a:r>
                      <a:r>
                        <a:rPr lang="fr-CA" sz="1050" kern="0" dirty="0" err="1">
                          <a:effectLst/>
                        </a:rPr>
                        <a:t>analizar</a:t>
                      </a:r>
                      <a:r>
                        <a:rPr lang="fr-CA" sz="1050" kern="0" dirty="0">
                          <a:effectLst/>
                        </a:rPr>
                        <a:t> </a:t>
                      </a:r>
                      <a:r>
                        <a:rPr lang="fr-CA" sz="1050" kern="0" dirty="0" err="1">
                          <a:effectLst/>
                        </a:rPr>
                        <a:t>más</a:t>
                      </a:r>
                      <a:r>
                        <a:rPr lang="fr-CA" sz="1050" kern="0" dirty="0">
                          <a:effectLst/>
                        </a:rPr>
                        <a:t>? Si </a:t>
                      </a:r>
                      <a:r>
                        <a:rPr lang="fr-CA" sz="1050" kern="0" dirty="0" err="1">
                          <a:effectLst/>
                        </a:rPr>
                        <a:t>desea</a:t>
                      </a:r>
                      <a:r>
                        <a:rPr lang="fr-CA" sz="1050" kern="0" dirty="0">
                          <a:effectLst/>
                        </a:rPr>
                        <a:t>, </a:t>
                      </a:r>
                      <a:r>
                        <a:rPr lang="fr-CA" sz="1050" kern="0" dirty="0" err="1">
                          <a:effectLst/>
                        </a:rPr>
                        <a:t>apartamos</a:t>
                      </a:r>
                      <a:r>
                        <a:rPr lang="fr-CA" sz="1050" kern="0" dirty="0">
                          <a:effectLst/>
                        </a:rPr>
                        <a:t> su </a:t>
                      </a:r>
                      <a:r>
                        <a:rPr lang="fr-CA" sz="1050" kern="0" dirty="0" err="1">
                          <a:effectLst/>
                        </a:rPr>
                        <a:t>lugar</a:t>
                      </a:r>
                      <a:r>
                        <a:rPr lang="fr-CA" sz="1050" kern="0" dirty="0">
                          <a:effectLst/>
                        </a:rPr>
                        <a:t> </a:t>
                      </a:r>
                      <a:r>
                        <a:rPr lang="fr-CA" sz="1050" kern="0" dirty="0" err="1">
                          <a:effectLst/>
                        </a:rPr>
                        <a:t>hoy</a:t>
                      </a:r>
                      <a:r>
                        <a:rPr lang="fr-CA" sz="1050" kern="0" dirty="0">
                          <a:effectLst/>
                        </a:rPr>
                        <a:t> con </a:t>
                      </a:r>
                      <a:r>
                        <a:rPr lang="fr-CA" sz="1050" kern="0" dirty="0" err="1">
                          <a:effectLst/>
                        </a:rPr>
                        <a:t>anticipo</a:t>
                      </a:r>
                      <a:r>
                        <a:rPr lang="fr-CA" sz="1050" kern="0" dirty="0">
                          <a:effectLst/>
                        </a:rPr>
                        <a:t> y </a:t>
                      </a:r>
                      <a:r>
                        <a:rPr lang="fr-CA" sz="1050" kern="0" dirty="0" err="1">
                          <a:effectLst/>
                        </a:rPr>
                        <a:t>asegura</a:t>
                      </a:r>
                      <a:r>
                        <a:rPr lang="fr-CA" sz="1050" kern="0" dirty="0">
                          <a:effectLst/>
                        </a:rPr>
                        <a:t> la tarifa </a:t>
                      </a:r>
                      <a:r>
                        <a:rPr lang="fr-CA" sz="1050" kern="0" dirty="0" err="1">
                          <a:effectLst/>
                        </a:rPr>
                        <a:t>preferente</a:t>
                      </a:r>
                      <a:r>
                        <a:rPr lang="fr-CA" sz="1050" kern="0" dirty="0">
                          <a:effectLst/>
                        </a:rPr>
                        <a:t>.”</a:t>
                      </a:r>
                      <a:endParaRPr lang="fr-CA" sz="105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7" marR="5697" marT="5697" marB="5697" anchor="ctr"/>
                </a:tc>
                <a:extLst>
                  <a:ext uri="{0D108BD9-81ED-4DB2-BD59-A6C34878D82A}">
                    <a16:rowId xmlns:a16="http://schemas.microsoft.com/office/drawing/2014/main" val="613694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0699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C1AEA-BBD9-4C53-6509-CD803251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9D69D3-06DD-6958-29D4-E7E7C7420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7</a:t>
            </a:r>
          </a:p>
        </p:txBody>
      </p:sp>
    </p:spTree>
    <p:extLst>
      <p:ext uri="{BB962C8B-B14F-4D97-AF65-F5344CB8AC3E}">
        <p14:creationId xmlns:p14="http://schemas.microsoft.com/office/powerpoint/2010/main" val="33167485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1298</TotalTime>
  <Words>948</Words>
  <Application>Microsoft Macintosh PowerPoint</Application>
  <PresentationFormat>Affichage à l'écran (4:3)</PresentationFormat>
  <Paragraphs>103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8" baseType="lpstr">
      <vt:lpstr>Aptos</vt:lpstr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Módulo 7: Manejo de Objeciones</vt:lpstr>
      <vt:lpstr>7.1 Identificación de objeciones comunes</vt:lpstr>
      <vt:lpstr>Ejemplos reales de objeciones en ventas</vt:lpstr>
      <vt:lpstr>7.2 Estrategias para manejar y superar objeciones</vt:lpstr>
      <vt:lpstr>7.3 Ejercicios prácticos</vt:lpstr>
      <vt:lpstr>7.4. simulaciones</vt:lpstr>
      <vt:lpstr>Bonus: Mapa de Objeciones y Respuestas </vt:lpstr>
      <vt:lpstr>gracias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60</cp:revision>
  <dcterms:created xsi:type="dcterms:W3CDTF">2013-01-27T09:14:16Z</dcterms:created>
  <dcterms:modified xsi:type="dcterms:W3CDTF">2025-10-01T19:41:13Z</dcterms:modified>
  <cp:category/>
</cp:coreProperties>
</file>