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83" r:id="rId4"/>
    <p:sldId id="257" r:id="rId5"/>
    <p:sldId id="261" r:id="rId6"/>
    <p:sldId id="281" r:id="rId7"/>
    <p:sldId id="275" r:id="rId8"/>
    <p:sldId id="278" r:id="rId9"/>
    <p:sldId id="272" r:id="rId10"/>
    <p:sldId id="284" r:id="rId11"/>
    <p:sldId id="282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4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2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9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499" y="0"/>
            <a:ext cx="7772400" cy="1609344"/>
          </a:xfrm>
        </p:spPr>
        <p:txBody>
          <a:bodyPr>
            <a:normAutofit/>
          </a:bodyPr>
          <a:lstStyle/>
          <a:p>
            <a:r>
              <a:rPr lang="fr-FR" sz="4000" dirty="0" err="1"/>
              <a:t>Recapitulación</a:t>
            </a:r>
            <a:r>
              <a:rPr lang="fr-FR" sz="4000" dirty="0"/>
              <a:t> </a:t>
            </a:r>
            <a:r>
              <a:rPr lang="fr-FR" sz="4000" dirty="0" err="1"/>
              <a:t>temas</a:t>
            </a:r>
            <a:r>
              <a:rPr lang="fr-FR" sz="4000" dirty="0"/>
              <a:t> </a:t>
            </a:r>
            <a:r>
              <a:rPr lang="fr-FR" sz="4000" dirty="0" err="1"/>
              <a:t>anteriores</a:t>
            </a:r>
            <a:endParaRPr lang="fr-FR" sz="40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149C37B-94B3-AE69-3842-700181EB2576}"/>
              </a:ext>
            </a:extLst>
          </p:cNvPr>
          <p:cNvSpPr txBox="1"/>
          <p:nvPr/>
        </p:nvSpPr>
        <p:spPr>
          <a:xfrm>
            <a:off x="742145" y="1609344"/>
            <a:ext cx="765970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🔹 8.1. </a:t>
            </a:r>
            <a:r>
              <a:rPr lang="fr-CA" b="1" dirty="0" err="1"/>
              <a:t>Señales</a:t>
            </a:r>
            <a:r>
              <a:rPr lang="fr-CA" b="1" dirty="0"/>
              <a:t> de </a:t>
            </a:r>
            <a:r>
              <a:rPr lang="fr-CA" b="1" dirty="0" err="1"/>
              <a:t>compra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cliente</a:t>
            </a:r>
          </a:p>
          <a:p>
            <a:pPr algn="just"/>
            <a:r>
              <a:rPr lang="fr-CA" dirty="0"/>
              <a:t>Son las </a:t>
            </a:r>
            <a:r>
              <a:rPr lang="fr-CA" i="1" dirty="0"/>
              <a:t>pistas verbales o no verbales</a:t>
            </a:r>
            <a:r>
              <a:rPr lang="fr-CA" dirty="0"/>
              <a:t> que indican </a:t>
            </a:r>
            <a:r>
              <a:rPr lang="fr-CA" dirty="0" err="1"/>
              <a:t>interés</a:t>
            </a:r>
            <a:r>
              <a:rPr lang="fr-CA" dirty="0"/>
              <a:t> real.</a:t>
            </a:r>
            <a:br>
              <a:rPr lang="fr-CA" dirty="0"/>
            </a:br>
            <a:r>
              <a:rPr lang="fr-CA" dirty="0" err="1"/>
              <a:t>Ejemplos</a:t>
            </a:r>
            <a:r>
              <a:rPr lang="fr-CA" dirty="0"/>
              <a:t>: </a:t>
            </a:r>
            <a:r>
              <a:rPr lang="fr-CA" dirty="0" err="1"/>
              <a:t>preguntas</a:t>
            </a:r>
            <a:r>
              <a:rPr lang="fr-CA" dirty="0"/>
              <a:t> sobre </a:t>
            </a:r>
            <a:r>
              <a:rPr lang="fr-CA" dirty="0" err="1"/>
              <a:t>precios</a:t>
            </a:r>
            <a:r>
              <a:rPr lang="fr-CA" dirty="0"/>
              <a:t>, </a:t>
            </a:r>
            <a:r>
              <a:rPr lang="fr-CA" dirty="0" err="1"/>
              <a:t>plazos</a:t>
            </a:r>
            <a:r>
              <a:rPr lang="fr-CA" dirty="0"/>
              <a:t> o </a:t>
            </a:r>
            <a:r>
              <a:rPr lang="fr-CA" dirty="0" err="1"/>
              <a:t>características</a:t>
            </a:r>
            <a:r>
              <a:rPr lang="fr-CA" dirty="0"/>
              <a:t>; </a:t>
            </a:r>
            <a:r>
              <a:rPr lang="fr-CA" dirty="0" err="1"/>
              <a:t>tono</a:t>
            </a:r>
            <a:r>
              <a:rPr lang="fr-CA" dirty="0"/>
              <a:t> </a:t>
            </a:r>
            <a:r>
              <a:rPr lang="fr-CA" dirty="0" err="1"/>
              <a:t>positivo</a:t>
            </a:r>
            <a:r>
              <a:rPr lang="fr-CA" dirty="0"/>
              <a:t>;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visual</a:t>
            </a:r>
            <a:r>
              <a:rPr lang="fr-CA" dirty="0"/>
              <a:t>; </a:t>
            </a:r>
            <a:r>
              <a:rPr lang="fr-CA" dirty="0" err="1"/>
              <a:t>asentimientos</a:t>
            </a:r>
            <a:r>
              <a:rPr lang="fr-CA" dirty="0"/>
              <a:t> o </a:t>
            </a:r>
            <a:r>
              <a:rPr lang="fr-CA" dirty="0" err="1"/>
              <a:t>sonrisas</a:t>
            </a:r>
            <a:r>
              <a:rPr lang="fr-CA" dirty="0"/>
              <a:t>.</a:t>
            </a:r>
          </a:p>
          <a:p>
            <a:pPr algn="just"/>
            <a:r>
              <a:rPr lang="fr-CA" b="1" dirty="0"/>
              <a:t>🔹 8.2. </a:t>
            </a:r>
            <a:r>
              <a:rPr lang="fr-CA" b="1" dirty="0" err="1"/>
              <a:t>Técnicas</a:t>
            </a:r>
            <a:r>
              <a:rPr lang="fr-CA" b="1" dirty="0"/>
              <a:t> de </a:t>
            </a:r>
            <a:r>
              <a:rPr lang="fr-CA" b="1" dirty="0" err="1"/>
              <a:t>cierre</a:t>
            </a:r>
            <a:r>
              <a:rPr lang="fr-CA" b="1" dirty="0"/>
              <a:t> directo e </a:t>
            </a:r>
            <a:r>
              <a:rPr lang="fr-CA" b="1" dirty="0" err="1"/>
              <a:t>indirecto</a:t>
            </a:r>
            <a:endParaRPr lang="fr-CA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directo:</a:t>
            </a:r>
            <a:r>
              <a:rPr lang="fr-CA" dirty="0"/>
              <a:t> </a:t>
            </a:r>
            <a:r>
              <a:rPr lang="fr-CA" dirty="0" err="1"/>
              <a:t>pedir</a:t>
            </a:r>
            <a:r>
              <a:rPr lang="fr-CA" dirty="0"/>
              <a:t> la venta sin </a:t>
            </a:r>
            <a:r>
              <a:rPr lang="fr-CA" dirty="0" err="1"/>
              <a:t>rodeos</a:t>
            </a:r>
            <a:r>
              <a:rPr lang="fr-CA" dirty="0"/>
              <a:t>. </a:t>
            </a:r>
            <a:r>
              <a:rPr lang="fr-CA" dirty="0" err="1"/>
              <a:t>Ej</a:t>
            </a:r>
            <a:r>
              <a:rPr lang="fr-CA" dirty="0"/>
              <a:t>. “¿Le </a:t>
            </a:r>
            <a:r>
              <a:rPr lang="fr-CA" dirty="0" err="1"/>
              <a:t>gustaría</a:t>
            </a:r>
            <a:r>
              <a:rPr lang="fr-CA" dirty="0"/>
              <a:t> </a:t>
            </a:r>
            <a:r>
              <a:rPr lang="fr-CA" dirty="0" err="1"/>
              <a:t>iniciar</a:t>
            </a:r>
            <a:r>
              <a:rPr lang="fr-CA" dirty="0"/>
              <a:t> </a:t>
            </a:r>
            <a:r>
              <a:rPr lang="fr-CA" dirty="0" err="1"/>
              <a:t>hoy</a:t>
            </a:r>
            <a:r>
              <a:rPr lang="fr-CA" dirty="0"/>
              <a:t>?”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b="1" dirty="0" err="1"/>
              <a:t>Cierre</a:t>
            </a:r>
            <a:r>
              <a:rPr lang="fr-CA" b="1" dirty="0"/>
              <a:t> </a:t>
            </a:r>
            <a:r>
              <a:rPr lang="fr-CA" b="1" dirty="0" err="1"/>
              <a:t>indirecto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guiar</a:t>
            </a:r>
            <a:r>
              <a:rPr lang="fr-CA" dirty="0"/>
              <a:t> al cliente a </a:t>
            </a:r>
            <a:r>
              <a:rPr lang="fr-CA" dirty="0" err="1"/>
              <a:t>decidir</a:t>
            </a:r>
            <a:r>
              <a:rPr lang="fr-CA" dirty="0"/>
              <a:t>. </a:t>
            </a:r>
            <a:r>
              <a:rPr lang="fr-CA" dirty="0" err="1"/>
              <a:t>Ej</a:t>
            </a:r>
            <a:r>
              <a:rPr lang="fr-CA" dirty="0"/>
              <a:t>. “¿</a:t>
            </a:r>
            <a:r>
              <a:rPr lang="fr-CA" dirty="0" err="1"/>
              <a:t>Prefiere</a:t>
            </a:r>
            <a:r>
              <a:rPr lang="fr-CA" dirty="0"/>
              <a:t> el plan </a:t>
            </a:r>
            <a:r>
              <a:rPr lang="fr-CA" dirty="0" err="1"/>
              <a:t>mensual</a:t>
            </a:r>
            <a:r>
              <a:rPr lang="fr-CA" dirty="0"/>
              <a:t> o </a:t>
            </a:r>
            <a:r>
              <a:rPr lang="fr-CA" dirty="0" err="1"/>
              <a:t>trimestral</a:t>
            </a:r>
            <a:r>
              <a:rPr lang="fr-CA" dirty="0"/>
              <a:t>?”</a:t>
            </a:r>
          </a:p>
          <a:p>
            <a:pPr algn="just"/>
            <a:r>
              <a:rPr lang="fr-CA" b="1" dirty="0"/>
              <a:t>🔹 8.3. </a:t>
            </a:r>
            <a:r>
              <a:rPr lang="fr-CA" b="1" dirty="0" err="1"/>
              <a:t>Estrategias</a:t>
            </a:r>
            <a:r>
              <a:rPr lang="fr-CA" b="1" dirty="0"/>
              <a:t> para </a:t>
            </a:r>
            <a:r>
              <a:rPr lang="fr-CA" b="1" dirty="0" err="1"/>
              <a:t>cerrar</a:t>
            </a:r>
            <a:r>
              <a:rPr lang="fr-CA" b="1" dirty="0"/>
              <a:t> ventas </a:t>
            </a:r>
            <a:r>
              <a:rPr lang="fr-CA" b="1" dirty="0" err="1"/>
              <a:t>difíciles</a:t>
            </a:r>
            <a:endParaRPr lang="fr-CA" b="1" dirty="0"/>
          </a:p>
          <a:p>
            <a:pPr algn="just">
              <a:buFont typeface="+mj-lt"/>
              <a:buAutoNum type="arabicPeriod"/>
            </a:pPr>
            <a:r>
              <a:rPr lang="fr-CA" dirty="0" err="1"/>
              <a:t>Reforzar</a:t>
            </a:r>
            <a:r>
              <a:rPr lang="fr-CA" dirty="0"/>
              <a:t> </a:t>
            </a:r>
            <a:r>
              <a:rPr lang="fr-CA" dirty="0" err="1"/>
              <a:t>beneficios</a:t>
            </a:r>
            <a:r>
              <a:rPr lang="fr-CA" dirty="0"/>
              <a:t> sobre el </a:t>
            </a:r>
            <a:r>
              <a:rPr lang="fr-CA" dirty="0" err="1"/>
              <a:t>precio</a:t>
            </a:r>
            <a:r>
              <a:rPr lang="fr-CA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fr-CA" dirty="0" err="1"/>
              <a:t>Validar</a:t>
            </a:r>
            <a:r>
              <a:rPr lang="fr-CA" dirty="0"/>
              <a:t> </a:t>
            </a:r>
            <a:r>
              <a:rPr lang="fr-CA" dirty="0" err="1"/>
              <a:t>objeciones</a:t>
            </a:r>
            <a:r>
              <a:rPr lang="fr-CA" dirty="0"/>
              <a:t> con </a:t>
            </a:r>
            <a:r>
              <a:rPr lang="fr-CA" dirty="0" err="1"/>
              <a:t>empatía</a:t>
            </a:r>
            <a:r>
              <a:rPr lang="fr-CA" dirty="0"/>
              <a:t> (“</a:t>
            </a:r>
            <a:r>
              <a:rPr lang="fr-CA" dirty="0" err="1"/>
              <a:t>Entiendo</a:t>
            </a:r>
            <a:r>
              <a:rPr lang="fr-CA" dirty="0"/>
              <a:t> su </a:t>
            </a:r>
            <a:r>
              <a:rPr lang="fr-CA" dirty="0" err="1"/>
              <a:t>duda</a:t>
            </a:r>
            <a:r>
              <a:rPr lang="fr-CA" dirty="0"/>
              <a:t>…”).</a:t>
            </a:r>
          </a:p>
          <a:p>
            <a:pPr algn="just">
              <a:buFont typeface="+mj-lt"/>
              <a:buAutoNum type="arabicPeriod"/>
            </a:pPr>
            <a:r>
              <a:rPr lang="fr-CA" dirty="0" err="1"/>
              <a:t>Aplicar</a:t>
            </a:r>
            <a:r>
              <a:rPr lang="fr-CA" dirty="0"/>
              <a:t> </a:t>
            </a:r>
            <a:r>
              <a:rPr lang="fr-CA" i="1" dirty="0" err="1"/>
              <a:t>gatillos</a:t>
            </a:r>
            <a:r>
              <a:rPr lang="fr-CA" i="1" dirty="0"/>
              <a:t> mentales</a:t>
            </a:r>
            <a:r>
              <a:rPr lang="fr-CA" dirty="0"/>
              <a:t> (</a:t>
            </a:r>
            <a:r>
              <a:rPr lang="fr-CA" dirty="0" err="1"/>
              <a:t>urgencia</a:t>
            </a:r>
            <a:r>
              <a:rPr lang="fr-CA" dirty="0"/>
              <a:t>, </a:t>
            </a:r>
            <a:r>
              <a:rPr lang="fr-CA" dirty="0" err="1"/>
              <a:t>escasez</a:t>
            </a:r>
            <a:r>
              <a:rPr lang="fr-CA" dirty="0"/>
              <a:t>, </a:t>
            </a:r>
            <a:r>
              <a:rPr lang="fr-CA" dirty="0" err="1"/>
              <a:t>autoridad</a:t>
            </a:r>
            <a:r>
              <a:rPr lang="fr-CA" dirty="0"/>
              <a:t>, </a:t>
            </a:r>
            <a:r>
              <a:rPr lang="fr-CA" dirty="0" err="1"/>
              <a:t>prueba</a:t>
            </a:r>
            <a:r>
              <a:rPr lang="fr-CA" dirty="0"/>
              <a:t> social).</a:t>
            </a:r>
          </a:p>
          <a:p>
            <a:pPr algn="just">
              <a:buFont typeface="+mj-lt"/>
              <a:buAutoNum type="arabicPeriod"/>
            </a:pPr>
            <a:r>
              <a:rPr lang="fr-CA" dirty="0" err="1"/>
              <a:t>Proponer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acción</a:t>
            </a:r>
            <a:r>
              <a:rPr lang="fr-CA" dirty="0"/>
              <a:t> </a:t>
            </a:r>
            <a:r>
              <a:rPr lang="fr-CA" dirty="0" err="1"/>
              <a:t>concreta</a:t>
            </a:r>
            <a:r>
              <a:rPr lang="fr-CA" dirty="0"/>
              <a:t> (“</a:t>
            </a:r>
            <a:r>
              <a:rPr lang="fr-CA" dirty="0" err="1"/>
              <a:t>Reservemos</a:t>
            </a:r>
            <a:r>
              <a:rPr lang="fr-CA" dirty="0"/>
              <a:t> su </a:t>
            </a:r>
            <a:r>
              <a:rPr lang="fr-CA" dirty="0" err="1"/>
              <a:t>lugar</a:t>
            </a:r>
            <a:r>
              <a:rPr lang="fr-CA" dirty="0"/>
              <a:t> con el </a:t>
            </a:r>
            <a:r>
              <a:rPr lang="fr-CA" dirty="0" err="1"/>
              <a:t>anticipo</a:t>
            </a:r>
            <a:r>
              <a:rPr lang="fr-CA" dirty="0"/>
              <a:t> y </a:t>
            </a:r>
            <a:r>
              <a:rPr lang="fr-CA" dirty="0" err="1"/>
              <a:t>avanzamos</a:t>
            </a:r>
            <a:r>
              <a:rPr lang="fr-CA" dirty="0"/>
              <a:t> </a:t>
            </a:r>
            <a:r>
              <a:rPr lang="fr-CA" dirty="0" err="1"/>
              <a:t>hoy</a:t>
            </a:r>
            <a:r>
              <a:rPr lang="fr-CA" dirty="0"/>
              <a:t> </a:t>
            </a:r>
            <a:r>
              <a:rPr lang="fr-CA" dirty="0" err="1"/>
              <a:t>mismo</a:t>
            </a:r>
            <a:r>
              <a:rPr lang="fr-CA" dirty="0"/>
              <a:t>”).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39981C4B-879A-4DE1-E91E-82AC1857A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Repaso</a:t>
            </a: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C3CEFA3-2B84-F622-1654-0A85A00D6DD7}"/>
              </a:ext>
            </a:extLst>
          </p:cNvPr>
          <p:cNvSpPr txBox="1"/>
          <p:nvPr/>
        </p:nvSpPr>
        <p:spPr>
          <a:xfrm>
            <a:off x="1355501" y="2093976"/>
            <a:ext cx="643299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🔹 8.4. </a:t>
            </a:r>
            <a:r>
              <a:rPr lang="fr-CA" b="1" dirty="0" err="1"/>
              <a:t>Ejercicios</a:t>
            </a:r>
            <a:r>
              <a:rPr lang="fr-CA" b="1" dirty="0"/>
              <a:t> </a:t>
            </a:r>
            <a:r>
              <a:rPr lang="fr-CA" b="1" dirty="0" err="1"/>
              <a:t>prácticos</a:t>
            </a:r>
            <a:r>
              <a:rPr lang="fr-CA" b="1" dirty="0"/>
              <a:t> y </a:t>
            </a:r>
            <a:r>
              <a:rPr lang="fr-CA" b="1" dirty="0" err="1"/>
              <a:t>role-playing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Simulación</a:t>
            </a:r>
            <a:r>
              <a:rPr lang="fr-CA" b="1" dirty="0"/>
              <a:t>:</a:t>
            </a:r>
            <a:r>
              <a:rPr lang="fr-CA" dirty="0"/>
              <a:t> cliente </a:t>
            </a:r>
            <a:r>
              <a:rPr lang="fr-CA" dirty="0" err="1"/>
              <a:t>indeciso</a:t>
            </a:r>
            <a:r>
              <a:rPr lang="fr-CA" dirty="0"/>
              <a:t> vs. </a:t>
            </a:r>
            <a:r>
              <a:rPr lang="fr-CA" dirty="0" err="1"/>
              <a:t>vendedor</a:t>
            </a:r>
            <a:r>
              <a:rPr lang="fr-CA" dirty="0"/>
              <a:t> </a:t>
            </a:r>
            <a:r>
              <a:rPr lang="fr-CA" dirty="0" err="1"/>
              <a:t>empático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Análisis</a:t>
            </a:r>
            <a:r>
              <a:rPr lang="fr-CA" b="1" dirty="0"/>
              <a:t> </a:t>
            </a:r>
            <a:r>
              <a:rPr lang="fr-CA" b="1" dirty="0" err="1"/>
              <a:t>grupal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identificar</a:t>
            </a:r>
            <a:r>
              <a:rPr lang="fr-CA" dirty="0"/>
              <a:t> </a:t>
            </a:r>
            <a:r>
              <a:rPr lang="fr-CA" dirty="0" err="1"/>
              <a:t>señales</a:t>
            </a:r>
            <a:r>
              <a:rPr lang="fr-CA" dirty="0"/>
              <a:t> de </a:t>
            </a:r>
            <a:r>
              <a:rPr lang="fr-CA" dirty="0" err="1"/>
              <a:t>compra</a:t>
            </a:r>
            <a:r>
              <a:rPr lang="fr-CA" dirty="0"/>
              <a:t> en </a:t>
            </a:r>
            <a:r>
              <a:rPr lang="fr-CA" dirty="0" err="1"/>
              <a:t>videos</a:t>
            </a:r>
            <a:r>
              <a:rPr lang="fr-CA" dirty="0"/>
              <a:t> </a:t>
            </a:r>
            <a:r>
              <a:rPr lang="fr-CA" dirty="0" err="1"/>
              <a:t>reales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Ejercicio</a:t>
            </a:r>
            <a:r>
              <a:rPr lang="fr-CA" b="1" dirty="0"/>
              <a:t> de </a:t>
            </a:r>
            <a:r>
              <a:rPr lang="fr-CA" b="1" dirty="0" err="1"/>
              <a:t>cierre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cada</a:t>
            </a:r>
            <a:r>
              <a:rPr lang="fr-CA" dirty="0"/>
              <a:t> participante </a:t>
            </a:r>
            <a:r>
              <a:rPr lang="fr-CA" dirty="0" err="1"/>
              <a:t>practica</a:t>
            </a:r>
            <a:r>
              <a:rPr lang="fr-CA" dirty="0"/>
              <a:t> 3 </a:t>
            </a:r>
            <a:r>
              <a:rPr lang="fr-CA" dirty="0" err="1"/>
              <a:t>técnicas</a:t>
            </a:r>
            <a:r>
              <a:rPr lang="fr-CA" dirty="0"/>
              <a:t> (directo, </a:t>
            </a:r>
            <a:r>
              <a:rPr lang="fr-CA" dirty="0" err="1"/>
              <a:t>resumen</a:t>
            </a:r>
            <a:r>
              <a:rPr lang="fr-CA" dirty="0"/>
              <a:t>, </a:t>
            </a:r>
            <a:r>
              <a:rPr lang="fr-CA" dirty="0" err="1"/>
              <a:t>prueba</a:t>
            </a:r>
            <a:r>
              <a:rPr lang="fr-CA" dirty="0"/>
              <a:t>) y </a:t>
            </a:r>
            <a:r>
              <a:rPr lang="fr-CA" dirty="0" err="1"/>
              <a:t>recibe</a:t>
            </a:r>
            <a:r>
              <a:rPr lang="fr-CA" dirty="0"/>
              <a:t> </a:t>
            </a:r>
            <a:r>
              <a:rPr lang="fr-CA" dirty="0" err="1"/>
              <a:t>retroalimentación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6607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r>
              <a:rPr lang="fr-CA" dirty="0"/>
              <a:t>MÓDULO 9: SEGUIMIENTO Y FIDELIZACIÓN DEL CLIENTE</a:t>
            </a:r>
            <a:endParaRPr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578B16-7978-FD25-0535-D8CAFDB77691}"/>
              </a:ext>
            </a:extLst>
          </p:cNvPr>
          <p:cNvSpPr txBox="1"/>
          <p:nvPr/>
        </p:nvSpPr>
        <p:spPr>
          <a:xfrm>
            <a:off x="1556734" y="3562933"/>
            <a:ext cx="65102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9.1. </a:t>
            </a:r>
            <a:r>
              <a:rPr lang="fr-CA" dirty="0" err="1"/>
              <a:t>Importancia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seguimiento</a:t>
            </a:r>
            <a:r>
              <a:rPr lang="fr-CA" dirty="0"/>
              <a:t> post-venta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9.2. </a:t>
            </a:r>
            <a:r>
              <a:rPr lang="fr-CA" dirty="0" err="1"/>
              <a:t>Estrategias</a:t>
            </a:r>
            <a:r>
              <a:rPr lang="fr-CA" dirty="0"/>
              <a:t> de </a:t>
            </a:r>
            <a:r>
              <a:rPr lang="fr-CA" dirty="0" err="1"/>
              <a:t>fidelización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9.3. </a:t>
            </a:r>
            <a:r>
              <a:rPr lang="fr-CA" dirty="0" err="1"/>
              <a:t>Herramientas</a:t>
            </a:r>
            <a:r>
              <a:rPr lang="fr-CA" dirty="0"/>
              <a:t> y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seguimiento</a:t>
            </a:r>
            <a:r>
              <a:rPr lang="fr-CA" dirty="0"/>
              <a:t> </a:t>
            </a:r>
            <a:r>
              <a:rPr lang="fr-CA" dirty="0" err="1"/>
              <a:t>efectivo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/>
              <a:t>9.4. </a:t>
            </a:r>
            <a:r>
              <a:rPr lang="fr-CA" dirty="0" err="1"/>
              <a:t>Casos</a:t>
            </a:r>
            <a:r>
              <a:rPr lang="fr-CA" dirty="0"/>
              <a:t> de </a:t>
            </a:r>
            <a:r>
              <a:rPr lang="fr-CA" dirty="0" err="1"/>
              <a:t>estudio</a:t>
            </a:r>
            <a:r>
              <a:rPr lang="fr-CA" dirty="0"/>
              <a:t> de </a:t>
            </a:r>
            <a:r>
              <a:rPr lang="fr-CA" dirty="0" err="1"/>
              <a:t>fidelización</a:t>
            </a:r>
            <a:r>
              <a:rPr lang="fr-CA" dirty="0"/>
              <a:t> </a:t>
            </a:r>
            <a:r>
              <a:rPr lang="fr-CA" dirty="0" err="1"/>
              <a:t>exitosa</a:t>
            </a:r>
            <a:endParaRPr lang="fr-CA" dirty="0"/>
          </a:p>
          <a:p>
            <a:pPr algn="just"/>
            <a:endParaRPr lang="fr-CA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B180827-856D-9B26-17ED-764BC53CF1B7}"/>
              </a:ext>
            </a:extLst>
          </p:cNvPr>
          <p:cNvSpPr txBox="1"/>
          <p:nvPr/>
        </p:nvSpPr>
        <p:spPr>
          <a:xfrm>
            <a:off x="167424" y="1609344"/>
            <a:ext cx="87705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⏱ </a:t>
            </a:r>
            <a:r>
              <a:rPr lang="fr-CA" b="1" dirty="0" err="1"/>
              <a:t>Duración</a:t>
            </a:r>
            <a:r>
              <a:rPr lang="fr-CA" b="1" dirty="0"/>
              <a:t> </a:t>
            </a:r>
            <a:r>
              <a:rPr lang="fr-CA" b="1" dirty="0" err="1"/>
              <a:t>sugerida</a:t>
            </a:r>
            <a:r>
              <a:rPr lang="fr-CA" b="1" dirty="0"/>
              <a:t>: 2 horas</a:t>
            </a:r>
          </a:p>
          <a:p>
            <a:pPr algn="just"/>
            <a:r>
              <a:rPr lang="fr-CA" b="1" dirty="0"/>
              <a:t>🧭 </a:t>
            </a:r>
            <a:r>
              <a:rPr lang="fr-CA" b="1" dirty="0" err="1"/>
              <a:t>Propósito</a:t>
            </a:r>
            <a:r>
              <a:rPr lang="fr-CA" b="1" dirty="0"/>
              <a:t> </a:t>
            </a:r>
            <a:r>
              <a:rPr lang="fr-CA" b="1" dirty="0" err="1"/>
              <a:t>general</a:t>
            </a:r>
            <a:r>
              <a:rPr lang="fr-CA" b="1" dirty="0"/>
              <a:t>:</a:t>
            </a:r>
          </a:p>
          <a:p>
            <a:pPr algn="just"/>
            <a:r>
              <a:rPr lang="fr-CA" dirty="0"/>
              <a:t>Que el participante </a:t>
            </a:r>
            <a:r>
              <a:rPr lang="fr-CA" dirty="0" err="1"/>
              <a:t>identifique</a:t>
            </a:r>
            <a:r>
              <a:rPr lang="fr-CA" dirty="0"/>
              <a:t> y </a:t>
            </a:r>
            <a:r>
              <a:rPr lang="fr-CA" dirty="0" err="1"/>
              <a:t>aplique</a:t>
            </a:r>
            <a:r>
              <a:rPr lang="fr-CA" dirty="0"/>
              <a:t> </a:t>
            </a:r>
            <a:r>
              <a:rPr lang="fr-CA" dirty="0" err="1"/>
              <a:t>estrategias</a:t>
            </a:r>
            <a:r>
              <a:rPr lang="fr-CA" dirty="0"/>
              <a:t> </a:t>
            </a:r>
            <a:r>
              <a:rPr lang="fr-CA" dirty="0" err="1"/>
              <a:t>efectivas</a:t>
            </a:r>
            <a:r>
              <a:rPr lang="fr-CA" dirty="0"/>
              <a:t> para </a:t>
            </a:r>
            <a:r>
              <a:rPr lang="fr-CA" dirty="0" err="1"/>
              <a:t>mantener</a:t>
            </a:r>
            <a:r>
              <a:rPr lang="fr-CA" dirty="0"/>
              <a:t> la </a:t>
            </a:r>
            <a:r>
              <a:rPr lang="fr-CA" dirty="0" err="1"/>
              <a:t>relación</a:t>
            </a:r>
            <a:r>
              <a:rPr lang="fr-CA" dirty="0"/>
              <a:t> con el cliente </a:t>
            </a:r>
            <a:r>
              <a:rPr lang="fr-CA" dirty="0" err="1"/>
              <a:t>después</a:t>
            </a:r>
            <a:r>
              <a:rPr lang="fr-CA" dirty="0"/>
              <a:t> de la venta, </a:t>
            </a:r>
            <a:r>
              <a:rPr lang="fr-CA" dirty="0" err="1"/>
              <a:t>fortalecer</a:t>
            </a:r>
            <a:r>
              <a:rPr lang="fr-CA" dirty="0"/>
              <a:t> la </a:t>
            </a:r>
            <a:r>
              <a:rPr lang="fr-CA" dirty="0" err="1"/>
              <a:t>lealtad</a:t>
            </a:r>
            <a:r>
              <a:rPr lang="fr-CA" dirty="0"/>
              <a:t> y convertir compradores en </a:t>
            </a:r>
            <a:r>
              <a:rPr lang="fr-CA" dirty="0" err="1"/>
              <a:t>promotores</a:t>
            </a:r>
            <a:r>
              <a:rPr lang="fr-CA" dirty="0"/>
              <a:t> de la marca.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40364"/>
            <a:ext cx="7772400" cy="1609344"/>
          </a:xfrm>
        </p:spPr>
        <p:txBody>
          <a:bodyPr/>
          <a:lstStyle/>
          <a:p>
            <a:r>
              <a:rPr lang="fr-CA" dirty="0"/>
              <a:t>9.1. </a:t>
            </a:r>
            <a:r>
              <a:rPr lang="fr-CA" dirty="0" err="1"/>
              <a:t>Importancia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seguimiento</a:t>
            </a:r>
            <a:r>
              <a:rPr lang="fr-CA" dirty="0"/>
              <a:t> post-venta</a:t>
            </a:r>
            <a:endParaRPr lang="fr-CA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F4C7FB-0930-ABCF-31E2-2189F442E7D3}"/>
              </a:ext>
            </a:extLst>
          </p:cNvPr>
          <p:cNvSpPr txBox="1"/>
          <p:nvPr/>
        </p:nvSpPr>
        <p:spPr>
          <a:xfrm>
            <a:off x="425003" y="1849708"/>
            <a:ext cx="829399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Conceptos</a:t>
            </a:r>
            <a:r>
              <a:rPr lang="fr-CA" b="1" dirty="0"/>
              <a:t> clave: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El </a:t>
            </a:r>
            <a:r>
              <a:rPr lang="fr-CA" b="1" dirty="0" err="1"/>
              <a:t>seguimiento</a:t>
            </a:r>
            <a:r>
              <a:rPr lang="fr-CA" b="1" dirty="0"/>
              <a:t> post-venta</a:t>
            </a:r>
            <a:r>
              <a:rPr lang="fr-CA" dirty="0"/>
              <a:t> es el </a:t>
            </a:r>
            <a:r>
              <a:rPr lang="fr-CA" dirty="0" err="1"/>
              <a:t>conjunto</a:t>
            </a:r>
            <a:r>
              <a:rPr lang="fr-CA" dirty="0"/>
              <a:t> de </a:t>
            </a:r>
            <a:r>
              <a:rPr lang="fr-CA" dirty="0" err="1"/>
              <a:t>acciones</a:t>
            </a:r>
            <a:r>
              <a:rPr lang="fr-CA" dirty="0"/>
              <a:t> que se </a:t>
            </a:r>
            <a:r>
              <a:rPr lang="fr-CA" dirty="0" err="1"/>
              <a:t>realizan</a:t>
            </a:r>
            <a:r>
              <a:rPr lang="fr-CA" dirty="0"/>
              <a:t> </a:t>
            </a:r>
            <a:r>
              <a:rPr lang="fr-CA" dirty="0" err="1"/>
              <a:t>después</a:t>
            </a:r>
            <a:r>
              <a:rPr lang="fr-CA" dirty="0"/>
              <a:t> de </a:t>
            </a:r>
            <a:r>
              <a:rPr lang="fr-CA" dirty="0" err="1"/>
              <a:t>concretar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venta para </a:t>
            </a:r>
            <a:r>
              <a:rPr lang="fr-CA" dirty="0" err="1"/>
              <a:t>garantizar</a:t>
            </a:r>
            <a:r>
              <a:rPr lang="fr-CA" dirty="0"/>
              <a:t> la </a:t>
            </a:r>
            <a:r>
              <a:rPr lang="fr-CA" dirty="0" err="1"/>
              <a:t>satisfacción</a:t>
            </a:r>
            <a:r>
              <a:rPr lang="fr-CA" dirty="0"/>
              <a:t> y </a:t>
            </a:r>
            <a:r>
              <a:rPr lang="fr-CA" dirty="0" err="1"/>
              <a:t>continuidad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Según</a:t>
            </a:r>
            <a:r>
              <a:rPr lang="fr-CA" dirty="0"/>
              <a:t> </a:t>
            </a:r>
            <a:r>
              <a:rPr lang="fr-CA" i="1" dirty="0"/>
              <a:t>Harvard Business </a:t>
            </a:r>
            <a:r>
              <a:rPr lang="fr-CA" i="1" dirty="0" err="1"/>
              <a:t>Review</a:t>
            </a:r>
            <a:r>
              <a:rPr lang="fr-CA" dirty="0"/>
              <a:t>, </a:t>
            </a:r>
            <a:r>
              <a:rPr lang="fr-CA" dirty="0" err="1"/>
              <a:t>atraer</a:t>
            </a:r>
            <a:r>
              <a:rPr lang="fr-CA" dirty="0"/>
              <a:t> un cliente </a:t>
            </a:r>
            <a:r>
              <a:rPr lang="fr-CA" dirty="0" err="1"/>
              <a:t>nuevo</a:t>
            </a:r>
            <a:r>
              <a:rPr lang="fr-CA" dirty="0"/>
              <a:t> cuesta entre </a:t>
            </a:r>
            <a:r>
              <a:rPr lang="fr-CA" b="1" dirty="0"/>
              <a:t>5 y 25 </a:t>
            </a:r>
            <a:r>
              <a:rPr lang="fr-CA" b="1" dirty="0" err="1"/>
              <a:t>veces</a:t>
            </a:r>
            <a:r>
              <a:rPr lang="fr-CA" b="1" dirty="0"/>
              <a:t> </a:t>
            </a:r>
            <a:r>
              <a:rPr lang="fr-CA" b="1" dirty="0" err="1"/>
              <a:t>más</a:t>
            </a:r>
            <a:r>
              <a:rPr lang="fr-CA" dirty="0"/>
              <a:t> que </a:t>
            </a:r>
            <a:r>
              <a:rPr lang="fr-CA" dirty="0" err="1"/>
              <a:t>retener</a:t>
            </a:r>
            <a:r>
              <a:rPr lang="fr-CA" dirty="0"/>
              <a:t> </a:t>
            </a:r>
            <a:r>
              <a:rPr lang="fr-CA" dirty="0" err="1"/>
              <a:t>uno</a:t>
            </a:r>
            <a:r>
              <a:rPr lang="fr-CA" dirty="0"/>
              <a:t> </a:t>
            </a:r>
            <a:r>
              <a:rPr lang="fr-CA" dirty="0" err="1"/>
              <a:t>actual</a:t>
            </a:r>
            <a:r>
              <a:rPr lang="fr-CA" dirty="0"/>
              <a:t>.</a:t>
            </a:r>
          </a:p>
          <a:p>
            <a:endParaRPr lang="fr-CA" b="1" dirty="0"/>
          </a:p>
          <a:p>
            <a:r>
              <a:rPr lang="fr-CA" b="1" dirty="0" err="1"/>
              <a:t>Ejemplo</a:t>
            </a:r>
            <a:r>
              <a:rPr lang="fr-CA" b="1" dirty="0"/>
              <a:t> real:</a:t>
            </a:r>
          </a:p>
          <a:p>
            <a:r>
              <a:rPr lang="fr-CA" b="1" dirty="0" err="1"/>
              <a:t>Caso</a:t>
            </a:r>
            <a:r>
              <a:rPr lang="fr-CA" b="1" dirty="0"/>
              <a:t> Amazon:</a:t>
            </a:r>
            <a:br>
              <a:rPr lang="fr-CA" dirty="0"/>
            </a:br>
            <a:r>
              <a:rPr lang="fr-CA" dirty="0"/>
              <a:t>El 80 % de sus ventas </a:t>
            </a:r>
            <a:r>
              <a:rPr lang="fr-CA" dirty="0" err="1"/>
              <a:t>proviene</a:t>
            </a:r>
            <a:r>
              <a:rPr lang="fr-CA" dirty="0"/>
              <a:t> de clientes </a:t>
            </a:r>
            <a:r>
              <a:rPr lang="fr-CA" dirty="0" err="1"/>
              <a:t>recurrentes</a:t>
            </a:r>
            <a:r>
              <a:rPr lang="fr-CA" dirty="0"/>
              <a:t> gracias a su </a:t>
            </a:r>
            <a:r>
              <a:rPr lang="fr-CA" dirty="0" err="1"/>
              <a:t>sistema</a:t>
            </a:r>
            <a:r>
              <a:rPr lang="fr-CA" dirty="0"/>
              <a:t> </a:t>
            </a:r>
            <a:r>
              <a:rPr lang="fr-CA" dirty="0" err="1"/>
              <a:t>automatizado</a:t>
            </a:r>
            <a:r>
              <a:rPr lang="fr-CA" dirty="0"/>
              <a:t> de </a:t>
            </a:r>
            <a:r>
              <a:rPr lang="fr-CA" dirty="0" err="1"/>
              <a:t>seguimiento</a:t>
            </a:r>
            <a:r>
              <a:rPr lang="fr-CA" dirty="0"/>
              <a:t> post-</a:t>
            </a:r>
            <a:r>
              <a:rPr lang="fr-CA" dirty="0" err="1"/>
              <a:t>compra</a:t>
            </a:r>
            <a:r>
              <a:rPr lang="fr-CA" dirty="0"/>
              <a:t> (</a:t>
            </a:r>
            <a:r>
              <a:rPr lang="fr-CA" dirty="0" err="1"/>
              <a:t>correos</a:t>
            </a:r>
            <a:r>
              <a:rPr lang="fr-CA" dirty="0"/>
              <a:t>, </a:t>
            </a:r>
            <a:r>
              <a:rPr lang="fr-CA" dirty="0" err="1"/>
              <a:t>encuestas</a:t>
            </a:r>
            <a:r>
              <a:rPr lang="fr-CA" dirty="0"/>
              <a:t>, </a:t>
            </a:r>
            <a:r>
              <a:rPr lang="fr-CA" dirty="0" err="1"/>
              <a:t>sugerencias</a:t>
            </a:r>
            <a:r>
              <a:rPr lang="fr-CA" dirty="0"/>
              <a:t> </a:t>
            </a:r>
            <a:r>
              <a:rPr lang="fr-CA" dirty="0" err="1"/>
              <a:t>personalizadas</a:t>
            </a:r>
            <a:r>
              <a:rPr lang="fr-CA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99CB5-6C45-722E-C8E1-3617BB6A2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88" y="-180304"/>
            <a:ext cx="8770512" cy="1609344"/>
          </a:xfrm>
        </p:spPr>
        <p:txBody>
          <a:bodyPr/>
          <a:lstStyle/>
          <a:p>
            <a:r>
              <a:rPr lang="fr-CA" dirty="0" err="1"/>
              <a:t>Actividad</a:t>
            </a:r>
            <a:r>
              <a:rPr lang="fr-CA" dirty="0"/>
              <a:t>: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C14B1B6-9240-92FB-57B6-3547C9B64407}"/>
              </a:ext>
            </a:extLst>
          </p:cNvPr>
          <p:cNvSpPr txBox="1"/>
          <p:nvPr/>
        </p:nvSpPr>
        <p:spPr>
          <a:xfrm>
            <a:off x="1719329" y="2023853"/>
            <a:ext cx="63943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📋 </a:t>
            </a:r>
            <a:r>
              <a:rPr lang="fr-CA" b="1" dirty="0" err="1"/>
              <a:t>Reflexión</a:t>
            </a:r>
            <a:r>
              <a:rPr lang="fr-CA" b="1" dirty="0"/>
              <a:t> </a:t>
            </a:r>
            <a:r>
              <a:rPr lang="fr-CA" b="1" dirty="0" err="1"/>
              <a:t>guiada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¿</a:t>
            </a:r>
            <a:r>
              <a:rPr lang="fr-CA" dirty="0" err="1"/>
              <a:t>Qué</a:t>
            </a:r>
            <a:r>
              <a:rPr lang="fr-CA" dirty="0"/>
              <a:t> </a:t>
            </a:r>
            <a:r>
              <a:rPr lang="fr-CA" dirty="0" err="1"/>
              <a:t>acciones</a:t>
            </a:r>
            <a:r>
              <a:rPr lang="fr-CA" dirty="0"/>
              <a:t> </a:t>
            </a:r>
            <a:r>
              <a:rPr lang="fr-CA" dirty="0" err="1"/>
              <a:t>realiza</a:t>
            </a:r>
            <a:r>
              <a:rPr lang="fr-CA" dirty="0"/>
              <a:t> tu </a:t>
            </a:r>
            <a:r>
              <a:rPr lang="fr-CA" dirty="0" err="1"/>
              <a:t>empresa</a:t>
            </a:r>
            <a:r>
              <a:rPr lang="fr-CA" dirty="0"/>
              <a:t> </a:t>
            </a:r>
            <a:r>
              <a:rPr lang="fr-CA" dirty="0" err="1"/>
              <a:t>después</a:t>
            </a:r>
            <a:r>
              <a:rPr lang="fr-CA" dirty="0"/>
              <a:t> de </a:t>
            </a:r>
            <a:r>
              <a:rPr lang="fr-CA" dirty="0" err="1"/>
              <a:t>vender</a:t>
            </a:r>
            <a:r>
              <a:rPr lang="fr-CA" dirty="0"/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¿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sabrías</a:t>
            </a:r>
            <a:r>
              <a:rPr lang="fr-CA" dirty="0"/>
              <a:t> si un cliente </a:t>
            </a:r>
            <a:r>
              <a:rPr lang="fr-CA" dirty="0" err="1"/>
              <a:t>volverá</a:t>
            </a:r>
            <a:r>
              <a:rPr lang="fr-CA" dirty="0"/>
              <a:t> a </a:t>
            </a:r>
            <a:r>
              <a:rPr lang="fr-CA" dirty="0" err="1"/>
              <a:t>comprarte</a:t>
            </a:r>
            <a:r>
              <a:rPr lang="fr-CA" dirty="0"/>
              <a:t>?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E90467D-F5A1-5A72-93E6-588D756AE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099" y="4336809"/>
            <a:ext cx="2243427" cy="301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34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8188DD7E-EE30-FA2D-5A30-ED65A6100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9.2. </a:t>
            </a:r>
            <a:r>
              <a:rPr lang="fr-CA" dirty="0" err="1"/>
              <a:t>Estrategias</a:t>
            </a:r>
            <a:r>
              <a:rPr lang="fr-CA" dirty="0"/>
              <a:t> de </a:t>
            </a:r>
            <a:r>
              <a:rPr lang="fr-CA" dirty="0" err="1"/>
              <a:t>fidelización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  <a:endParaRPr lang="fr-CA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00AFF7-DCE3-8AE0-09C8-A546849A2B7F}"/>
              </a:ext>
            </a:extLst>
          </p:cNvPr>
          <p:cNvSpPr txBox="1"/>
          <p:nvPr/>
        </p:nvSpPr>
        <p:spPr>
          <a:xfrm>
            <a:off x="1039969" y="2274838"/>
            <a:ext cx="706406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Estrategias</a:t>
            </a:r>
            <a:r>
              <a:rPr lang="fr-CA" b="1" dirty="0"/>
              <a:t> clave: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Programas</a:t>
            </a:r>
            <a:r>
              <a:rPr lang="fr-CA" b="1" dirty="0"/>
              <a:t> de </a:t>
            </a:r>
            <a:r>
              <a:rPr lang="fr-CA" b="1" dirty="0" err="1"/>
              <a:t>recompensas</a:t>
            </a:r>
            <a:r>
              <a:rPr lang="fr-CA" b="1" dirty="0"/>
              <a:t> o </a:t>
            </a:r>
            <a:r>
              <a:rPr lang="fr-CA" b="1" dirty="0" err="1"/>
              <a:t>membresías</a:t>
            </a:r>
            <a:r>
              <a:rPr lang="fr-CA" dirty="0"/>
              <a:t>: </a:t>
            </a:r>
            <a:r>
              <a:rPr lang="fr-CA" dirty="0" err="1"/>
              <a:t>descuentos</a:t>
            </a:r>
            <a:r>
              <a:rPr lang="fr-CA" dirty="0"/>
              <a:t>, </a:t>
            </a:r>
            <a:r>
              <a:rPr lang="fr-CA" dirty="0" err="1"/>
              <a:t>puntos</a:t>
            </a:r>
            <a:r>
              <a:rPr lang="fr-CA" dirty="0"/>
              <a:t>, </a:t>
            </a:r>
            <a:r>
              <a:rPr lang="fr-CA" dirty="0" err="1"/>
              <a:t>beneficios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Atención</a:t>
            </a:r>
            <a:r>
              <a:rPr lang="fr-CA" b="1" dirty="0"/>
              <a:t> </a:t>
            </a:r>
            <a:r>
              <a:rPr lang="fr-CA" b="1" dirty="0" err="1"/>
              <a:t>personalizada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seguimiento</a:t>
            </a:r>
            <a:r>
              <a:rPr lang="fr-CA" dirty="0"/>
              <a:t> </a:t>
            </a:r>
            <a:r>
              <a:rPr lang="fr-CA" dirty="0" err="1"/>
              <a:t>individual</a:t>
            </a:r>
            <a:r>
              <a:rPr lang="fr-CA" dirty="0"/>
              <a:t> con CRM o </a:t>
            </a:r>
            <a:r>
              <a:rPr lang="fr-CA" dirty="0" err="1"/>
              <a:t>mensajes</a:t>
            </a:r>
            <a:r>
              <a:rPr lang="fr-CA" dirty="0"/>
              <a:t> </a:t>
            </a:r>
            <a:r>
              <a:rPr lang="fr-CA" dirty="0" err="1"/>
              <a:t>personalizados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Educación</a:t>
            </a:r>
            <a:r>
              <a:rPr lang="fr-CA" b="1" dirty="0"/>
              <a:t> continua:</a:t>
            </a:r>
            <a:r>
              <a:rPr lang="fr-CA" dirty="0"/>
              <a:t> </a:t>
            </a:r>
            <a:r>
              <a:rPr lang="fr-CA" dirty="0" err="1"/>
              <a:t>capacitaciones</a:t>
            </a:r>
            <a:r>
              <a:rPr lang="fr-CA" dirty="0"/>
              <a:t> o </a:t>
            </a:r>
            <a:r>
              <a:rPr lang="fr-CA" dirty="0" err="1"/>
              <a:t>tips</a:t>
            </a:r>
            <a:r>
              <a:rPr lang="fr-CA" dirty="0"/>
              <a:t> </a:t>
            </a:r>
            <a:r>
              <a:rPr lang="fr-CA" dirty="0" err="1"/>
              <a:t>relacionados</a:t>
            </a:r>
            <a:r>
              <a:rPr lang="fr-CA" dirty="0"/>
              <a:t> al </a:t>
            </a:r>
            <a:r>
              <a:rPr lang="fr-CA" dirty="0" err="1"/>
              <a:t>producto</a:t>
            </a:r>
            <a:r>
              <a:rPr lang="fr-CA" dirty="0"/>
              <a:t> o </a:t>
            </a:r>
            <a:r>
              <a:rPr lang="fr-CA" dirty="0" err="1"/>
              <a:t>servicio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Comunicación</a:t>
            </a:r>
            <a:r>
              <a:rPr lang="fr-CA" b="1" dirty="0"/>
              <a:t> </a:t>
            </a:r>
            <a:r>
              <a:rPr lang="fr-CA" b="1" dirty="0" err="1"/>
              <a:t>emocional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humanizar</a:t>
            </a:r>
            <a:r>
              <a:rPr lang="fr-CA" dirty="0"/>
              <a:t> la marca, no solo </a:t>
            </a:r>
            <a:r>
              <a:rPr lang="fr-CA" dirty="0" err="1"/>
              <a:t>vender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 err="1"/>
              <a:t>Ejemplo</a:t>
            </a:r>
            <a:r>
              <a:rPr lang="fr-CA" dirty="0"/>
              <a:t> real:</a:t>
            </a:r>
            <a:endParaRPr lang="fr-CA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6508381-C2D3-2AF2-BFC6-3C9FB23D30F1}"/>
              </a:ext>
            </a:extLst>
          </p:cNvPr>
          <p:cNvSpPr txBox="1"/>
          <p:nvPr/>
        </p:nvSpPr>
        <p:spPr>
          <a:xfrm>
            <a:off x="1683913" y="2505670"/>
            <a:ext cx="67742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Caso</a:t>
            </a:r>
            <a:r>
              <a:rPr lang="fr-CA" b="1" dirty="0"/>
              <a:t> Starbucks </a:t>
            </a:r>
            <a:r>
              <a:rPr lang="fr-CA" b="1" dirty="0" err="1"/>
              <a:t>Rewards</a:t>
            </a:r>
            <a:r>
              <a:rPr lang="fr-CA" b="1" dirty="0"/>
              <a:t>:</a:t>
            </a:r>
            <a:br>
              <a:rPr lang="fr-CA" dirty="0"/>
            </a:br>
            <a:r>
              <a:rPr lang="fr-CA" dirty="0"/>
              <a:t>Con su </a:t>
            </a:r>
            <a:r>
              <a:rPr lang="fr-CA" dirty="0" err="1"/>
              <a:t>programa</a:t>
            </a:r>
            <a:r>
              <a:rPr lang="fr-CA" dirty="0"/>
              <a:t> de </a:t>
            </a:r>
            <a:r>
              <a:rPr lang="fr-CA" dirty="0" err="1"/>
              <a:t>puntos</a:t>
            </a:r>
            <a:r>
              <a:rPr lang="fr-CA" dirty="0"/>
              <a:t> digitales, </a:t>
            </a:r>
            <a:r>
              <a:rPr lang="fr-CA" dirty="0" err="1"/>
              <a:t>logró</a:t>
            </a:r>
            <a:r>
              <a:rPr lang="fr-CA" dirty="0"/>
              <a:t> que los clientes </a:t>
            </a:r>
            <a:r>
              <a:rPr lang="fr-CA" dirty="0" err="1"/>
              <a:t>frecuentes</a:t>
            </a:r>
            <a:r>
              <a:rPr lang="fr-CA" dirty="0"/>
              <a:t> </a:t>
            </a:r>
            <a:r>
              <a:rPr lang="fr-CA" dirty="0" err="1"/>
              <a:t>gasten</a:t>
            </a:r>
            <a:r>
              <a:rPr lang="fr-CA" dirty="0"/>
              <a:t> un </a:t>
            </a:r>
            <a:r>
              <a:rPr lang="fr-CA" b="1" dirty="0"/>
              <a:t>23 % </a:t>
            </a:r>
            <a:r>
              <a:rPr lang="fr-CA" b="1" dirty="0" err="1"/>
              <a:t>más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compra</a:t>
            </a:r>
            <a:r>
              <a:rPr lang="fr-CA" dirty="0"/>
              <a:t> </a:t>
            </a:r>
            <a:r>
              <a:rPr lang="fr-CA" dirty="0" err="1"/>
              <a:t>promedio</a:t>
            </a:r>
            <a:r>
              <a:rPr lang="fr-CA" dirty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34429"/>
            <a:ext cx="7968803" cy="1614624"/>
          </a:xfrm>
        </p:spPr>
        <p:txBody>
          <a:bodyPr/>
          <a:lstStyle/>
          <a:p>
            <a:pPr algn="just"/>
            <a:r>
              <a:rPr lang="fr-CA" dirty="0"/>
              <a:t>9.3. </a:t>
            </a:r>
            <a:r>
              <a:rPr lang="fr-CA" dirty="0" err="1"/>
              <a:t>Herramientas</a:t>
            </a:r>
            <a:r>
              <a:rPr lang="fr-CA" dirty="0"/>
              <a:t> y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seguimiento</a:t>
            </a:r>
            <a:r>
              <a:rPr lang="fr-CA" dirty="0"/>
              <a:t> </a:t>
            </a:r>
            <a:r>
              <a:rPr lang="fr-CA" dirty="0" err="1"/>
              <a:t>efectivo</a:t>
            </a:r>
            <a:endParaRPr lang="fr-CA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7BE24E1-BEB7-6B29-C58C-EEFB4CB435B7}"/>
              </a:ext>
            </a:extLst>
          </p:cNvPr>
          <p:cNvSpPr txBox="1"/>
          <p:nvPr/>
        </p:nvSpPr>
        <p:spPr>
          <a:xfrm>
            <a:off x="1603418" y="2013936"/>
            <a:ext cx="648451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Herramientas</a:t>
            </a:r>
            <a:r>
              <a:rPr lang="fr-CA" b="1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/>
              <a:t>CRM (Customer Relationship Management):</a:t>
            </a:r>
            <a:r>
              <a:rPr lang="fr-CA" dirty="0"/>
              <a:t> </a:t>
            </a:r>
            <a:r>
              <a:rPr lang="fr-CA" dirty="0" err="1"/>
              <a:t>Maxicomercio</a:t>
            </a:r>
            <a:r>
              <a:rPr lang="fr-CA" dirty="0"/>
              <a:t> V12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 </a:t>
            </a:r>
            <a:r>
              <a:rPr lang="fr-CA" b="1" dirty="0" err="1"/>
              <a:t>Automatización</a:t>
            </a:r>
            <a:r>
              <a:rPr lang="fr-CA" b="1" dirty="0"/>
              <a:t> de </a:t>
            </a:r>
            <a:r>
              <a:rPr lang="fr-CA" b="1" dirty="0" err="1"/>
              <a:t>mensajes</a:t>
            </a:r>
            <a:r>
              <a:rPr lang="fr-CA" b="1" dirty="0"/>
              <a:t>:</a:t>
            </a:r>
            <a:r>
              <a:rPr lang="fr-CA" dirty="0"/>
              <a:t> WhatsApp Business, Meta Business Suite, </a:t>
            </a:r>
            <a:r>
              <a:rPr lang="fr-CA" dirty="0" err="1"/>
              <a:t>correos</a:t>
            </a:r>
            <a:r>
              <a:rPr lang="fr-CA" dirty="0"/>
              <a:t> </a:t>
            </a:r>
            <a:r>
              <a:rPr lang="fr-CA" dirty="0" err="1"/>
              <a:t>secuenciales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b="1" dirty="0" err="1"/>
              <a:t>Encuestas</a:t>
            </a:r>
            <a:r>
              <a:rPr lang="fr-CA" b="1" dirty="0"/>
              <a:t> NPS (Net </a:t>
            </a:r>
            <a:r>
              <a:rPr lang="fr-CA" b="1" dirty="0" err="1"/>
              <a:t>Promoter</a:t>
            </a:r>
            <a:r>
              <a:rPr lang="fr-CA" b="1" dirty="0"/>
              <a:t> Score):</a:t>
            </a:r>
            <a:r>
              <a:rPr lang="fr-CA" dirty="0"/>
              <a:t> </a:t>
            </a:r>
            <a:r>
              <a:rPr lang="fr-CA" dirty="0" err="1"/>
              <a:t>mide</a:t>
            </a:r>
            <a:r>
              <a:rPr lang="fr-CA" dirty="0"/>
              <a:t> </a:t>
            </a:r>
            <a:r>
              <a:rPr lang="fr-CA" dirty="0" err="1"/>
              <a:t>satisfacción</a:t>
            </a:r>
            <a:r>
              <a:rPr lang="fr-CA" dirty="0"/>
              <a:t> y </a:t>
            </a:r>
            <a:r>
              <a:rPr lang="fr-CA" dirty="0" err="1"/>
              <a:t>probabilidad</a:t>
            </a:r>
            <a:r>
              <a:rPr lang="fr-CA" dirty="0"/>
              <a:t> de </a:t>
            </a:r>
            <a:r>
              <a:rPr lang="fr-CA" dirty="0" err="1"/>
              <a:t>recomendación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AE802-89F1-DF1E-0C35-C21A2F5E4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Técnicas</a:t>
            </a:r>
            <a:r>
              <a:rPr lang="fr-CA" dirty="0"/>
              <a:t>: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E87A3B7-BB10-B4D1-5759-0E3F04CC9EA9}"/>
              </a:ext>
            </a:extLst>
          </p:cNvPr>
          <p:cNvSpPr txBox="1"/>
          <p:nvPr/>
        </p:nvSpPr>
        <p:spPr>
          <a:xfrm>
            <a:off x="1278228" y="2278056"/>
            <a:ext cx="6858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Follow-up 24/48:</a:t>
            </a:r>
            <a:r>
              <a:rPr lang="fr-CA" dirty="0"/>
              <a:t> </a:t>
            </a:r>
            <a:r>
              <a:rPr lang="fr-CA" dirty="0" err="1"/>
              <a:t>contactar</a:t>
            </a:r>
            <a:r>
              <a:rPr lang="fr-CA" dirty="0"/>
              <a:t> 1 o 2 </a:t>
            </a:r>
            <a:r>
              <a:rPr lang="fr-CA" dirty="0" err="1"/>
              <a:t>días</a:t>
            </a:r>
            <a:r>
              <a:rPr lang="fr-CA" dirty="0"/>
              <a:t> </a:t>
            </a:r>
            <a:r>
              <a:rPr lang="fr-CA" dirty="0" err="1"/>
              <a:t>después</a:t>
            </a:r>
            <a:r>
              <a:rPr lang="fr-CA" dirty="0"/>
              <a:t> de la venta.</a:t>
            </a:r>
          </a:p>
          <a:p>
            <a:pPr algn="just"/>
            <a:r>
              <a:rPr lang="fr-CA" b="1" dirty="0" err="1"/>
              <a:t>Agradecimiento</a:t>
            </a:r>
            <a:r>
              <a:rPr lang="fr-CA" b="1" dirty="0"/>
              <a:t> </a:t>
            </a:r>
            <a:r>
              <a:rPr lang="fr-CA" b="1" dirty="0" err="1"/>
              <a:t>personalizado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mensaje</a:t>
            </a:r>
            <a:r>
              <a:rPr lang="fr-CA" dirty="0"/>
              <a:t> o </a:t>
            </a:r>
            <a:r>
              <a:rPr lang="fr-CA" dirty="0" err="1"/>
              <a:t>llamada</a:t>
            </a:r>
            <a:r>
              <a:rPr lang="fr-CA" dirty="0"/>
              <a:t>.</a:t>
            </a:r>
          </a:p>
          <a:p>
            <a:pPr algn="just"/>
            <a:r>
              <a:rPr lang="fr-CA" b="1" dirty="0" err="1"/>
              <a:t>Reactivación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contactar</a:t>
            </a:r>
            <a:r>
              <a:rPr lang="fr-CA" dirty="0"/>
              <a:t> clientes </a:t>
            </a:r>
            <a:r>
              <a:rPr lang="fr-CA" dirty="0" err="1"/>
              <a:t>inactivos</a:t>
            </a:r>
            <a:r>
              <a:rPr lang="fr-CA" dirty="0"/>
              <a:t> con </a:t>
            </a:r>
            <a:r>
              <a:rPr lang="fr-CA" dirty="0" err="1"/>
              <a:t>beneficios</a:t>
            </a:r>
            <a:r>
              <a:rPr lang="fr-CA" dirty="0"/>
              <a:t> </a:t>
            </a:r>
            <a:r>
              <a:rPr lang="fr-CA" dirty="0" err="1"/>
              <a:t>exclusivos</a:t>
            </a:r>
            <a:r>
              <a:rPr lang="fr-CA" dirty="0"/>
              <a:t>.</a:t>
            </a:r>
          </a:p>
          <a:p>
            <a:pPr algn="just"/>
            <a:r>
              <a:rPr lang="fr-CA" b="1" dirty="0" err="1"/>
              <a:t>Upselling</a:t>
            </a:r>
            <a:r>
              <a:rPr lang="fr-CA" b="1" dirty="0"/>
              <a:t> y cross-</a:t>
            </a:r>
            <a:r>
              <a:rPr lang="fr-CA" b="1" dirty="0" err="1"/>
              <a:t>selling</a:t>
            </a:r>
            <a:r>
              <a:rPr lang="fr-CA" b="1" dirty="0"/>
              <a:t>:</a:t>
            </a:r>
            <a:r>
              <a:rPr lang="fr-CA" dirty="0"/>
              <a:t> </a:t>
            </a:r>
            <a:r>
              <a:rPr lang="fr-CA" dirty="0" err="1"/>
              <a:t>ofrecer</a:t>
            </a:r>
            <a:r>
              <a:rPr lang="fr-CA" dirty="0"/>
              <a:t> </a:t>
            </a:r>
            <a:r>
              <a:rPr lang="fr-CA" dirty="0" err="1"/>
              <a:t>mejoras</a:t>
            </a:r>
            <a:r>
              <a:rPr lang="fr-CA" dirty="0"/>
              <a:t> o </a:t>
            </a:r>
            <a:r>
              <a:rPr lang="fr-CA" dirty="0" err="1"/>
              <a:t>productos</a:t>
            </a:r>
            <a:r>
              <a:rPr lang="fr-CA" dirty="0"/>
              <a:t> </a:t>
            </a:r>
            <a:r>
              <a:rPr lang="fr-CA" dirty="0" err="1"/>
              <a:t>complementarios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747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57FC7-A0CE-DA02-CB8C-C3AACCC3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49" y="-107796"/>
            <a:ext cx="8442102" cy="1609344"/>
          </a:xfrm>
        </p:spPr>
        <p:txBody>
          <a:bodyPr/>
          <a:lstStyle/>
          <a:p>
            <a:r>
              <a:rPr lang="fr-CA" dirty="0"/>
              <a:t>9.4. </a:t>
            </a:r>
            <a:r>
              <a:rPr lang="fr-CA" dirty="0" err="1"/>
              <a:t>Casos</a:t>
            </a:r>
            <a:r>
              <a:rPr lang="fr-CA" dirty="0"/>
              <a:t> de </a:t>
            </a:r>
            <a:r>
              <a:rPr lang="fr-CA" dirty="0" err="1"/>
              <a:t>estudio</a:t>
            </a:r>
            <a:r>
              <a:rPr lang="fr-CA" dirty="0"/>
              <a:t> de </a:t>
            </a:r>
            <a:r>
              <a:rPr lang="fr-CA" dirty="0" err="1"/>
              <a:t>fidelización</a:t>
            </a:r>
            <a:r>
              <a:rPr lang="fr-CA" dirty="0"/>
              <a:t> </a:t>
            </a:r>
            <a:r>
              <a:rPr lang="fr-CA" dirty="0" err="1"/>
              <a:t>exitosa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9C262F3-ADC8-5131-C2A2-A1EB15C32118}"/>
              </a:ext>
            </a:extLst>
          </p:cNvPr>
          <p:cNvSpPr txBox="1"/>
          <p:nvPr/>
        </p:nvSpPr>
        <p:spPr>
          <a:xfrm>
            <a:off x="804929" y="1465024"/>
            <a:ext cx="753414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Zappos</a:t>
            </a:r>
            <a:endParaRPr lang="fr-CA" b="1" dirty="0"/>
          </a:p>
          <a:p>
            <a:r>
              <a:rPr lang="fr-CA" dirty="0"/>
              <a:t>Capacita a su </a:t>
            </a:r>
            <a:r>
              <a:rPr lang="fr-CA" dirty="0" err="1"/>
              <a:t>personal</a:t>
            </a:r>
            <a:r>
              <a:rPr lang="fr-CA" dirty="0"/>
              <a:t> para “</a:t>
            </a:r>
            <a:r>
              <a:rPr lang="fr-CA" dirty="0" err="1"/>
              <a:t>sorprender</a:t>
            </a:r>
            <a:r>
              <a:rPr lang="fr-CA" dirty="0"/>
              <a:t> al cliente”. Su </a:t>
            </a:r>
            <a:r>
              <a:rPr lang="fr-CA" dirty="0" err="1"/>
              <a:t>política</a:t>
            </a:r>
            <a:r>
              <a:rPr lang="fr-CA" dirty="0"/>
              <a:t> </a:t>
            </a:r>
            <a:r>
              <a:rPr lang="fr-CA" dirty="0" err="1"/>
              <a:t>permite</a:t>
            </a:r>
            <a:r>
              <a:rPr lang="fr-CA" dirty="0"/>
              <a:t> </a:t>
            </a:r>
            <a:r>
              <a:rPr lang="fr-CA" dirty="0" err="1"/>
              <a:t>exceder</a:t>
            </a:r>
            <a:r>
              <a:rPr lang="fr-CA" dirty="0"/>
              <a:t> </a:t>
            </a:r>
            <a:r>
              <a:rPr lang="fr-CA" dirty="0" err="1"/>
              <a:t>expectativas</a:t>
            </a:r>
            <a:r>
              <a:rPr lang="fr-CA" dirty="0"/>
              <a:t> sin </a:t>
            </a:r>
            <a:r>
              <a:rPr lang="fr-CA" dirty="0" err="1"/>
              <a:t>costo</a:t>
            </a:r>
            <a:r>
              <a:rPr lang="fr-CA" dirty="0"/>
              <a:t> </a:t>
            </a:r>
            <a:r>
              <a:rPr lang="fr-CA" dirty="0" err="1"/>
              <a:t>adicional</a:t>
            </a:r>
            <a:r>
              <a:rPr lang="fr-CA" dirty="0"/>
              <a:t>.</a:t>
            </a:r>
          </a:p>
          <a:p>
            <a:endParaRPr lang="fr-CA" b="1" dirty="0"/>
          </a:p>
          <a:p>
            <a:r>
              <a:rPr lang="fr-CA" b="1" dirty="0" err="1"/>
              <a:t>Farmacias</a:t>
            </a:r>
            <a:r>
              <a:rPr lang="fr-CA" b="1" dirty="0"/>
              <a:t> Guadalajara (México)</a:t>
            </a:r>
          </a:p>
          <a:p>
            <a:r>
              <a:rPr lang="fr-CA" dirty="0" err="1"/>
              <a:t>Integró</a:t>
            </a:r>
            <a:r>
              <a:rPr lang="fr-CA" dirty="0"/>
              <a:t> su </a:t>
            </a:r>
            <a:r>
              <a:rPr lang="fr-CA" dirty="0" err="1"/>
              <a:t>sistema</a:t>
            </a:r>
            <a:r>
              <a:rPr lang="fr-CA" dirty="0"/>
              <a:t> de CRM para </a:t>
            </a:r>
            <a:r>
              <a:rPr lang="fr-CA" dirty="0" err="1"/>
              <a:t>hacer</a:t>
            </a:r>
            <a:r>
              <a:rPr lang="fr-CA" dirty="0"/>
              <a:t> </a:t>
            </a:r>
            <a:r>
              <a:rPr lang="fr-CA" dirty="0" err="1"/>
              <a:t>seguimiento</a:t>
            </a:r>
            <a:r>
              <a:rPr lang="fr-CA" dirty="0"/>
              <a:t> </a:t>
            </a:r>
            <a:r>
              <a:rPr lang="fr-CA" dirty="0" err="1"/>
              <a:t>automático</a:t>
            </a:r>
            <a:r>
              <a:rPr lang="fr-CA" dirty="0"/>
              <a:t> de </a:t>
            </a:r>
            <a:r>
              <a:rPr lang="fr-CA" dirty="0" err="1"/>
              <a:t>recetas</a:t>
            </a:r>
            <a:r>
              <a:rPr lang="fr-CA" dirty="0"/>
              <a:t> </a:t>
            </a:r>
            <a:r>
              <a:rPr lang="fr-CA" dirty="0" err="1"/>
              <a:t>recurrentes</a:t>
            </a:r>
            <a:r>
              <a:rPr lang="fr-CA" dirty="0"/>
              <a:t> y </a:t>
            </a:r>
            <a:r>
              <a:rPr lang="fr-CA" dirty="0" err="1"/>
              <a:t>renovar</a:t>
            </a:r>
            <a:r>
              <a:rPr lang="fr-CA" dirty="0"/>
              <a:t> </a:t>
            </a:r>
            <a:r>
              <a:rPr lang="fr-CA" dirty="0" err="1"/>
              <a:t>tratamientos</a:t>
            </a:r>
            <a:r>
              <a:rPr lang="fr-CA" dirty="0"/>
              <a:t>, </a:t>
            </a:r>
            <a:r>
              <a:rPr lang="fr-CA" dirty="0" err="1"/>
              <a:t>aumentando</a:t>
            </a:r>
            <a:r>
              <a:rPr lang="fr-CA" dirty="0"/>
              <a:t> la </a:t>
            </a:r>
            <a:r>
              <a:rPr lang="fr-CA" dirty="0" err="1"/>
              <a:t>retención</a:t>
            </a:r>
            <a:r>
              <a:rPr lang="fr-CA" dirty="0"/>
              <a:t> en 40 %.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060ADDA-BD36-8B1F-ED07-DEBDE52BFF4B}"/>
              </a:ext>
            </a:extLst>
          </p:cNvPr>
          <p:cNvSpPr txBox="1"/>
          <p:nvPr/>
        </p:nvSpPr>
        <p:spPr>
          <a:xfrm>
            <a:off x="763074" y="4238814"/>
            <a:ext cx="802997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Ejercicio</a:t>
            </a:r>
            <a:r>
              <a:rPr lang="fr-CA" b="1" dirty="0"/>
              <a:t> </a:t>
            </a:r>
            <a:r>
              <a:rPr lang="fr-CA" b="1" dirty="0" err="1"/>
              <a:t>práctico</a:t>
            </a:r>
            <a:endParaRPr lang="fr-CA" b="1" dirty="0"/>
          </a:p>
          <a:p>
            <a:r>
              <a:rPr lang="fr-CA" b="1" dirty="0" err="1"/>
              <a:t>Ejercicio</a:t>
            </a:r>
            <a:r>
              <a:rPr lang="fr-CA" b="1" dirty="0"/>
              <a:t> “</a:t>
            </a:r>
            <a:r>
              <a:rPr lang="fr-CA" b="1" dirty="0" err="1"/>
              <a:t>Ruta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Cliente </a:t>
            </a:r>
            <a:r>
              <a:rPr lang="fr-CA" b="1" dirty="0" err="1"/>
              <a:t>Recurrente</a:t>
            </a:r>
            <a:r>
              <a:rPr lang="fr-CA" b="1" dirty="0"/>
              <a:t>”</a:t>
            </a:r>
            <a:br>
              <a:rPr lang="fr-CA" dirty="0"/>
            </a:br>
            <a:r>
              <a:rPr lang="fr-CA" dirty="0"/>
              <a:t>Cada participante </a:t>
            </a:r>
            <a:r>
              <a:rPr lang="fr-CA" dirty="0" err="1"/>
              <a:t>construye</a:t>
            </a:r>
            <a:r>
              <a:rPr lang="fr-CA" dirty="0"/>
              <a:t> un mapa de </a:t>
            </a:r>
            <a:r>
              <a:rPr lang="fr-CA" dirty="0" err="1"/>
              <a:t>seguimiento</a:t>
            </a:r>
            <a:r>
              <a:rPr lang="fr-CA" dirty="0"/>
              <a:t> post-venta con 3 </a:t>
            </a:r>
            <a:r>
              <a:rPr lang="fr-CA" dirty="0" err="1"/>
              <a:t>fases</a:t>
            </a:r>
            <a:r>
              <a:rPr lang="fr-CA" dirty="0"/>
              <a:t>:</a:t>
            </a:r>
          </a:p>
          <a:p>
            <a:pPr>
              <a:buFont typeface="+mj-lt"/>
              <a:buAutoNum type="arabicPeriod"/>
            </a:pP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inmediato</a:t>
            </a:r>
            <a:r>
              <a:rPr lang="fr-CA" dirty="0"/>
              <a:t>.</a:t>
            </a:r>
          </a:p>
          <a:p>
            <a:pPr>
              <a:buFont typeface="+mj-lt"/>
              <a:buAutoNum type="arabicPeriod"/>
            </a:pPr>
            <a:r>
              <a:rPr lang="fr-CA" dirty="0" err="1"/>
              <a:t>Evaluación</a:t>
            </a:r>
            <a:r>
              <a:rPr lang="fr-CA" dirty="0"/>
              <a:t> de </a:t>
            </a:r>
            <a:r>
              <a:rPr lang="fr-CA" dirty="0" err="1"/>
              <a:t>satisfacción</a:t>
            </a:r>
            <a:r>
              <a:rPr lang="fr-CA" dirty="0"/>
              <a:t>.</a:t>
            </a:r>
          </a:p>
          <a:p>
            <a:pPr>
              <a:buFont typeface="+mj-lt"/>
              <a:buAutoNum type="arabicPeriod"/>
            </a:pPr>
            <a:r>
              <a:rPr lang="fr-CA" dirty="0" err="1"/>
              <a:t>Oferta</a:t>
            </a:r>
            <a:r>
              <a:rPr lang="fr-CA" dirty="0"/>
              <a:t> de </a:t>
            </a:r>
            <a:r>
              <a:rPr lang="fr-CA" dirty="0" err="1"/>
              <a:t>continuidad</a:t>
            </a:r>
            <a:r>
              <a:rPr lang="fr-CA" dirty="0"/>
              <a:t> o </a:t>
            </a:r>
            <a:r>
              <a:rPr lang="fr-CA" dirty="0" err="1"/>
              <a:t>recomendación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0699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C1AEA-BBD9-4C53-6509-CD803251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9D69D3-06DD-6958-29D4-E7E7C7420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8</a:t>
            </a:r>
          </a:p>
        </p:txBody>
      </p:sp>
    </p:spTree>
    <p:extLst>
      <p:ext uri="{BB962C8B-B14F-4D97-AF65-F5344CB8AC3E}">
        <p14:creationId xmlns:p14="http://schemas.microsoft.com/office/powerpoint/2010/main" val="3316748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1350</TotalTime>
  <Words>675</Words>
  <Application>Microsoft Macintosh PowerPoint</Application>
  <PresentationFormat>Affichage à l'écran (4:3)</PresentationFormat>
  <Paragraphs>71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Repaso</vt:lpstr>
      <vt:lpstr>MÓDULO 9: SEGUIMIENTO Y FIDELIZACIÓN DEL CLIENTE</vt:lpstr>
      <vt:lpstr>9.1. Importancia del seguimiento post-venta</vt:lpstr>
      <vt:lpstr>Actividad:</vt:lpstr>
      <vt:lpstr>9.2. Estrategias de fidelización del cliente</vt:lpstr>
      <vt:lpstr>Ejemplo real:</vt:lpstr>
      <vt:lpstr>9.3. Herramientas y técnicas de seguimiento efectivo</vt:lpstr>
      <vt:lpstr>Técnicas:</vt:lpstr>
      <vt:lpstr>9.4. Casos de estudio de fidelización exitosa</vt:lpstr>
      <vt:lpstr>gracias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72</cp:revision>
  <dcterms:created xsi:type="dcterms:W3CDTF">2013-01-27T09:14:16Z</dcterms:created>
  <dcterms:modified xsi:type="dcterms:W3CDTF">2025-10-15T22:37:30Z</dcterms:modified>
  <cp:category/>
</cp:coreProperties>
</file>