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7" r:id="rId3"/>
    <p:sldId id="257" r:id="rId4"/>
    <p:sldId id="261" r:id="rId5"/>
    <p:sldId id="275" r:id="rId6"/>
    <p:sldId id="276" r:id="rId7"/>
    <p:sldId id="262" r:id="rId8"/>
    <p:sldId id="272" r:id="rId9"/>
    <p:sldId id="273" r:id="rId10"/>
    <p:sldId id="274" r:id="rId11"/>
    <p:sldId id="266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27"/>
    <p:restoredTop sz="94754"/>
  </p:normalViewPr>
  <p:slideViewPr>
    <p:cSldViewPr snapToGrid="0" snapToObjects="1">
      <p:cViewPr varScale="1">
        <p:scale>
          <a:sx n="99" d="100"/>
          <a:sy n="99" d="100"/>
        </p:scale>
        <p:origin x="1408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CA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10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7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24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1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23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80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45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19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60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07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0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Técnicas de Ventas Efectivas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dirty="0" err="1"/>
              <a:t>Módulos</a:t>
            </a:r>
            <a:r>
              <a:rPr dirty="0"/>
              <a:t> </a:t>
            </a:r>
            <a:r>
              <a:rPr lang="es-ES" dirty="0"/>
              <a:t>3</a:t>
            </a:r>
            <a:r>
              <a:rPr dirty="0"/>
              <a:t> y </a:t>
            </a:r>
            <a:r>
              <a:rPr lang="es-ES" dirty="0"/>
              <a:t>4</a:t>
            </a:r>
            <a:r>
              <a:rPr dirty="0"/>
              <a:t> - </a:t>
            </a:r>
            <a:r>
              <a:rPr dirty="0" err="1"/>
              <a:t>Curso</a:t>
            </a:r>
            <a:r>
              <a:rPr dirty="0"/>
              <a:t> de </a:t>
            </a:r>
            <a:r>
              <a:rPr dirty="0" err="1"/>
              <a:t>Capacitación</a:t>
            </a:r>
            <a:endParaRPr dirty="0"/>
          </a:p>
          <a:p>
            <a:r>
              <a:rPr dirty="0" err="1"/>
              <a:t>Basado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metodología</a:t>
            </a:r>
            <a:r>
              <a:rPr dirty="0"/>
              <a:t> Red </a:t>
            </a:r>
            <a:r>
              <a:rPr dirty="0" err="1"/>
              <a:t>Conocer</a:t>
            </a:r>
            <a:r>
              <a:rPr dirty="0"/>
              <a:t> / </a:t>
            </a:r>
            <a:r>
              <a:rPr dirty="0" err="1"/>
              <a:t>ICEmexico</a:t>
            </a:r>
            <a:endParaRPr lang="es-ES" dirty="0"/>
          </a:p>
          <a:p>
            <a:r>
              <a:rPr lang="fr-CA" dirty="0" err="1"/>
              <a:t>Imparte</a:t>
            </a:r>
            <a:r>
              <a:rPr lang="fr-CA" dirty="0"/>
              <a:t>: LMP. André </a:t>
            </a:r>
            <a:r>
              <a:rPr lang="fr-CA" dirty="0" err="1"/>
              <a:t>Saldívar</a:t>
            </a:r>
            <a:endParaRPr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B4700DD-936C-C7B7-CBFD-48243F5BA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497" y="5793498"/>
            <a:ext cx="2023241" cy="650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5F104-B86D-00B2-0E44-6EAC85E63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-275222"/>
            <a:ext cx="7772400" cy="1609344"/>
          </a:xfrm>
        </p:spPr>
        <p:txBody>
          <a:bodyPr/>
          <a:lstStyle/>
          <a:p>
            <a:r>
              <a:rPr lang="fr-FR" dirty="0" err="1"/>
              <a:t>Recapitulación</a:t>
            </a:r>
            <a:r>
              <a:rPr lang="fr-FR" dirty="0"/>
              <a:t> </a:t>
            </a:r>
            <a:r>
              <a:rPr lang="fr-FR" dirty="0" err="1"/>
              <a:t>temas</a:t>
            </a:r>
            <a:r>
              <a:rPr lang="fr-FR" dirty="0"/>
              <a:t> </a:t>
            </a:r>
            <a:r>
              <a:rPr lang="fr-FR" dirty="0" err="1"/>
              <a:t>anteriores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97F49E9-27CB-9705-13CB-FADD2A9F8651}"/>
              </a:ext>
            </a:extLst>
          </p:cNvPr>
          <p:cNvSpPr txBox="1"/>
          <p:nvPr/>
        </p:nvSpPr>
        <p:spPr>
          <a:xfrm>
            <a:off x="202841" y="1032299"/>
            <a:ext cx="873831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sz="1600" b="1" dirty="0"/>
              <a:t>🔑 </a:t>
            </a:r>
            <a:r>
              <a:rPr lang="fr-CA" sz="1600" b="1" dirty="0" err="1"/>
              <a:t>Tipos</a:t>
            </a:r>
            <a:r>
              <a:rPr lang="fr-CA" sz="1600" b="1" dirty="0"/>
              <a:t> de </a:t>
            </a:r>
            <a:r>
              <a:rPr lang="fr-CA" sz="1600" b="1" dirty="0" err="1"/>
              <a:t>objeciones</a:t>
            </a:r>
            <a:endParaRPr lang="fr-CA" sz="1600" b="1" dirty="0"/>
          </a:p>
          <a:p>
            <a:pPr algn="just">
              <a:buFont typeface="+mj-lt"/>
              <a:buAutoNum type="arabicPeriod"/>
            </a:pPr>
            <a:r>
              <a:rPr lang="fr-CA" sz="1600" b="1" dirty="0" err="1"/>
              <a:t>Precio</a:t>
            </a:r>
            <a:r>
              <a:rPr lang="fr-CA" sz="1600" dirty="0"/>
              <a:t>: el cliente </a:t>
            </a:r>
            <a:r>
              <a:rPr lang="fr-CA" sz="1600" dirty="0" err="1"/>
              <a:t>percibe</a:t>
            </a:r>
            <a:r>
              <a:rPr lang="fr-CA" sz="1600" dirty="0"/>
              <a:t> el </a:t>
            </a:r>
            <a:r>
              <a:rPr lang="fr-CA" sz="1600" dirty="0" err="1"/>
              <a:t>costo</a:t>
            </a:r>
            <a:r>
              <a:rPr lang="fr-CA" sz="1600" dirty="0"/>
              <a:t> </a:t>
            </a:r>
            <a:r>
              <a:rPr lang="fr-CA" sz="1600" dirty="0" err="1"/>
              <a:t>como</a:t>
            </a:r>
            <a:r>
              <a:rPr lang="fr-CA" sz="1600" dirty="0"/>
              <a:t> alto → </a:t>
            </a:r>
            <a:r>
              <a:rPr lang="fr-CA" sz="1600" dirty="0" err="1"/>
              <a:t>responde</a:t>
            </a:r>
            <a:r>
              <a:rPr lang="fr-CA" sz="1600" dirty="0"/>
              <a:t> </a:t>
            </a:r>
            <a:r>
              <a:rPr lang="fr-CA" sz="1600" dirty="0" err="1"/>
              <a:t>mostrando</a:t>
            </a:r>
            <a:r>
              <a:rPr lang="fr-CA" sz="1600" dirty="0"/>
              <a:t> </a:t>
            </a:r>
            <a:r>
              <a:rPr lang="fr-CA" sz="1600" dirty="0" err="1"/>
              <a:t>valor</a:t>
            </a:r>
            <a:r>
              <a:rPr lang="fr-CA" sz="1600" dirty="0"/>
              <a:t> y </a:t>
            </a:r>
            <a:r>
              <a:rPr lang="fr-CA" sz="1600" dirty="0" err="1"/>
              <a:t>beneficios</a:t>
            </a:r>
            <a:r>
              <a:rPr lang="fr-CA" sz="1600" dirty="0"/>
              <a:t>.</a:t>
            </a:r>
          </a:p>
          <a:p>
            <a:pPr algn="just">
              <a:buFont typeface="+mj-lt"/>
              <a:buAutoNum type="arabicPeriod"/>
            </a:pPr>
            <a:r>
              <a:rPr lang="fr-CA" sz="1600" b="1" dirty="0" err="1"/>
              <a:t>Tiempo</a:t>
            </a:r>
            <a:r>
              <a:rPr lang="fr-CA" sz="1600" dirty="0"/>
              <a:t>: el cliente </a:t>
            </a:r>
            <a:r>
              <a:rPr lang="fr-CA" sz="1600" dirty="0" err="1"/>
              <a:t>dice</a:t>
            </a:r>
            <a:r>
              <a:rPr lang="fr-CA" sz="1600" dirty="0"/>
              <a:t> que “no es </a:t>
            </a:r>
            <a:r>
              <a:rPr lang="fr-CA" sz="1600" dirty="0" err="1"/>
              <a:t>buen</a:t>
            </a:r>
            <a:r>
              <a:rPr lang="fr-CA" sz="1600" dirty="0"/>
              <a:t> </a:t>
            </a:r>
            <a:r>
              <a:rPr lang="fr-CA" sz="1600" dirty="0" err="1"/>
              <a:t>momento</a:t>
            </a:r>
            <a:r>
              <a:rPr lang="fr-CA" sz="1600" dirty="0"/>
              <a:t>” → </a:t>
            </a:r>
            <a:r>
              <a:rPr lang="fr-CA" sz="1600" dirty="0" err="1"/>
              <a:t>genera</a:t>
            </a:r>
            <a:r>
              <a:rPr lang="fr-CA" sz="1600" dirty="0"/>
              <a:t> </a:t>
            </a:r>
            <a:r>
              <a:rPr lang="fr-CA" sz="1600" dirty="0" err="1"/>
              <a:t>urgencia</a:t>
            </a:r>
            <a:r>
              <a:rPr lang="fr-CA" sz="1600" dirty="0"/>
              <a:t> o </a:t>
            </a:r>
            <a:r>
              <a:rPr lang="fr-CA" sz="1600" dirty="0" err="1"/>
              <a:t>resalta</a:t>
            </a:r>
            <a:r>
              <a:rPr lang="fr-CA" sz="1600" dirty="0"/>
              <a:t> la </a:t>
            </a:r>
            <a:r>
              <a:rPr lang="fr-CA" sz="1600" dirty="0" err="1"/>
              <a:t>oportunidad</a:t>
            </a:r>
            <a:r>
              <a:rPr lang="fr-CA" sz="1600" dirty="0"/>
              <a:t>.</a:t>
            </a:r>
          </a:p>
          <a:p>
            <a:pPr algn="just">
              <a:buFont typeface="+mj-lt"/>
              <a:buAutoNum type="arabicPeriod"/>
            </a:pPr>
            <a:r>
              <a:rPr lang="fr-CA" sz="1600" b="1" dirty="0" err="1"/>
              <a:t>Desconfianza</a:t>
            </a:r>
            <a:r>
              <a:rPr lang="fr-CA" sz="1600" dirty="0"/>
              <a:t>: </a:t>
            </a:r>
            <a:r>
              <a:rPr lang="fr-CA" sz="1600" dirty="0" err="1"/>
              <a:t>falta</a:t>
            </a:r>
            <a:r>
              <a:rPr lang="fr-CA" sz="1600" dirty="0"/>
              <a:t> de </a:t>
            </a:r>
            <a:r>
              <a:rPr lang="fr-CA" sz="1600" dirty="0" err="1"/>
              <a:t>seguridad</a:t>
            </a:r>
            <a:r>
              <a:rPr lang="fr-CA" sz="1600" dirty="0"/>
              <a:t> en la </a:t>
            </a:r>
            <a:r>
              <a:rPr lang="fr-CA" sz="1600" dirty="0" err="1"/>
              <a:t>empresa</a:t>
            </a:r>
            <a:r>
              <a:rPr lang="fr-CA" sz="1600" dirty="0"/>
              <a:t> o el </a:t>
            </a:r>
            <a:r>
              <a:rPr lang="fr-CA" sz="1600" dirty="0" err="1"/>
              <a:t>vendedor</a:t>
            </a:r>
            <a:r>
              <a:rPr lang="fr-CA" sz="1600" dirty="0"/>
              <a:t> → </a:t>
            </a:r>
            <a:r>
              <a:rPr lang="fr-CA" sz="1600" dirty="0" err="1"/>
              <a:t>aporta</a:t>
            </a:r>
            <a:r>
              <a:rPr lang="fr-CA" sz="1600" dirty="0"/>
              <a:t> </a:t>
            </a:r>
            <a:r>
              <a:rPr lang="fr-CA" sz="1600" dirty="0" err="1"/>
              <a:t>pruebas</a:t>
            </a:r>
            <a:r>
              <a:rPr lang="fr-CA" sz="1600" dirty="0"/>
              <a:t>, </a:t>
            </a:r>
            <a:r>
              <a:rPr lang="fr-CA" sz="1600" dirty="0" err="1"/>
              <a:t>testimonios</a:t>
            </a:r>
            <a:r>
              <a:rPr lang="fr-CA" sz="1600" dirty="0"/>
              <a:t> y </a:t>
            </a:r>
            <a:r>
              <a:rPr lang="fr-CA" sz="1600" dirty="0" err="1"/>
              <a:t>casos</a:t>
            </a:r>
            <a:r>
              <a:rPr lang="fr-CA" sz="1600" dirty="0"/>
              <a:t> </a:t>
            </a:r>
            <a:r>
              <a:rPr lang="fr-CA" sz="1600" dirty="0" err="1"/>
              <a:t>reales</a:t>
            </a:r>
            <a:r>
              <a:rPr lang="fr-CA" sz="1600" dirty="0"/>
              <a:t>.</a:t>
            </a:r>
          </a:p>
          <a:p>
            <a:pPr algn="just">
              <a:buFont typeface="+mj-lt"/>
              <a:buAutoNum type="arabicPeriod"/>
            </a:pPr>
            <a:r>
              <a:rPr lang="fr-CA" sz="1600" b="1" dirty="0" err="1"/>
              <a:t>Competencia</a:t>
            </a:r>
            <a:r>
              <a:rPr lang="fr-CA" sz="1600" dirty="0"/>
              <a:t>: </a:t>
            </a:r>
            <a:r>
              <a:rPr lang="fr-CA" sz="1600" dirty="0" err="1"/>
              <a:t>comparación</a:t>
            </a:r>
            <a:r>
              <a:rPr lang="fr-CA" sz="1600" dirty="0"/>
              <a:t> con </a:t>
            </a:r>
            <a:r>
              <a:rPr lang="fr-CA" sz="1600" dirty="0" err="1"/>
              <a:t>otra</a:t>
            </a:r>
            <a:r>
              <a:rPr lang="fr-CA" sz="1600" dirty="0"/>
              <a:t> </a:t>
            </a:r>
            <a:r>
              <a:rPr lang="fr-CA" sz="1600" dirty="0" err="1"/>
              <a:t>oferta</a:t>
            </a:r>
            <a:r>
              <a:rPr lang="fr-CA" sz="1600" dirty="0"/>
              <a:t> → </a:t>
            </a:r>
            <a:r>
              <a:rPr lang="fr-CA" sz="1600" dirty="0" err="1"/>
              <a:t>diferencia</a:t>
            </a:r>
            <a:r>
              <a:rPr lang="fr-CA" sz="1600" dirty="0"/>
              <a:t> tu </a:t>
            </a:r>
            <a:r>
              <a:rPr lang="fr-CA" sz="1600" dirty="0" err="1"/>
              <a:t>propuesta</a:t>
            </a:r>
            <a:r>
              <a:rPr lang="fr-CA" sz="1600" dirty="0"/>
              <a:t> con </a:t>
            </a:r>
            <a:r>
              <a:rPr lang="fr-CA" sz="1600" dirty="0" err="1"/>
              <a:t>valor</a:t>
            </a:r>
            <a:r>
              <a:rPr lang="fr-CA" sz="1600" dirty="0"/>
              <a:t> </a:t>
            </a:r>
            <a:r>
              <a:rPr lang="fr-CA" sz="1600" dirty="0" err="1"/>
              <a:t>agregado</a:t>
            </a:r>
            <a:r>
              <a:rPr lang="fr-CA" sz="1600" dirty="0"/>
              <a:t> y </a:t>
            </a:r>
            <a:r>
              <a:rPr lang="fr-CA" sz="1600" dirty="0" err="1"/>
              <a:t>respaldo</a:t>
            </a:r>
            <a:r>
              <a:rPr lang="fr-CA" sz="1600" dirty="0"/>
              <a:t>.</a:t>
            </a:r>
          </a:p>
          <a:p>
            <a:pPr algn="just"/>
            <a:r>
              <a:rPr lang="fr-CA" sz="1600" b="1" dirty="0"/>
              <a:t>🧠 </a:t>
            </a:r>
            <a:r>
              <a:rPr lang="fr-CA" sz="1600" b="1" dirty="0" err="1"/>
              <a:t>Gatillos</a:t>
            </a:r>
            <a:r>
              <a:rPr lang="fr-CA" sz="1600" b="1" dirty="0"/>
              <a:t> mentales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Escasez</a:t>
            </a:r>
            <a:r>
              <a:rPr lang="fr-CA" sz="1600" dirty="0"/>
              <a:t>: “</a:t>
            </a:r>
            <a:r>
              <a:rPr lang="fr-CA" sz="1600" dirty="0" err="1"/>
              <a:t>Últimos</a:t>
            </a:r>
            <a:r>
              <a:rPr lang="fr-CA" sz="1600" dirty="0"/>
              <a:t> </a:t>
            </a:r>
            <a:r>
              <a:rPr lang="fr-CA" sz="1600" dirty="0" err="1"/>
              <a:t>lugares</a:t>
            </a:r>
            <a:r>
              <a:rPr lang="fr-CA" sz="1600" dirty="0"/>
              <a:t> disponibles”.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Urgencia</a:t>
            </a:r>
            <a:r>
              <a:rPr lang="fr-CA" sz="1600" dirty="0"/>
              <a:t>: “</a:t>
            </a:r>
            <a:r>
              <a:rPr lang="fr-CA" sz="1600" dirty="0" err="1"/>
              <a:t>Promoción</a:t>
            </a:r>
            <a:r>
              <a:rPr lang="fr-CA" sz="1600" dirty="0"/>
              <a:t> </a:t>
            </a:r>
            <a:r>
              <a:rPr lang="fr-CA" sz="1600" dirty="0" err="1"/>
              <a:t>válida</a:t>
            </a:r>
            <a:r>
              <a:rPr lang="fr-CA" sz="1600" dirty="0"/>
              <a:t> solo </a:t>
            </a:r>
            <a:r>
              <a:rPr lang="fr-CA" sz="1600" dirty="0" err="1"/>
              <a:t>hasta</a:t>
            </a:r>
            <a:r>
              <a:rPr lang="fr-CA" sz="1600" dirty="0"/>
              <a:t> </a:t>
            </a:r>
            <a:r>
              <a:rPr lang="fr-CA" sz="1600" dirty="0" err="1"/>
              <a:t>hoy</a:t>
            </a:r>
            <a:r>
              <a:rPr lang="fr-CA" sz="1600" dirty="0"/>
              <a:t>”.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Autoridad</a:t>
            </a:r>
            <a:r>
              <a:rPr lang="fr-CA" sz="1600" dirty="0"/>
              <a:t>: </a:t>
            </a:r>
            <a:r>
              <a:rPr lang="fr-CA" sz="1600" dirty="0" err="1"/>
              <a:t>respaldo</a:t>
            </a:r>
            <a:r>
              <a:rPr lang="fr-CA" sz="1600" dirty="0"/>
              <a:t> de </a:t>
            </a:r>
            <a:r>
              <a:rPr lang="fr-CA" sz="1600" dirty="0" err="1"/>
              <a:t>expertos</a:t>
            </a:r>
            <a:r>
              <a:rPr lang="fr-CA" sz="1600" dirty="0"/>
              <a:t>, </a:t>
            </a:r>
            <a:r>
              <a:rPr lang="fr-CA" sz="1600" dirty="0" err="1"/>
              <a:t>certificaciones</a:t>
            </a:r>
            <a:r>
              <a:rPr lang="fr-CA" sz="1600" dirty="0"/>
              <a:t> o normas.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Prueba</a:t>
            </a:r>
            <a:r>
              <a:rPr lang="fr-CA" sz="1600" b="1" dirty="0"/>
              <a:t> social</a:t>
            </a:r>
            <a:r>
              <a:rPr lang="fr-CA" sz="1600" dirty="0"/>
              <a:t>: </a:t>
            </a:r>
            <a:r>
              <a:rPr lang="fr-CA" sz="1600" dirty="0" err="1"/>
              <a:t>testimonios</a:t>
            </a:r>
            <a:r>
              <a:rPr lang="fr-CA" sz="1600" dirty="0"/>
              <a:t> de clientes </a:t>
            </a:r>
            <a:r>
              <a:rPr lang="fr-CA" sz="1600" dirty="0" err="1"/>
              <a:t>satisfechos</a:t>
            </a:r>
            <a:r>
              <a:rPr lang="fr-CA" sz="1600" dirty="0"/>
              <a:t>, </a:t>
            </a:r>
            <a:r>
              <a:rPr lang="fr-CA" sz="1600" dirty="0" err="1"/>
              <a:t>casos</a:t>
            </a:r>
            <a:r>
              <a:rPr lang="fr-CA" sz="1600" dirty="0"/>
              <a:t> de </a:t>
            </a:r>
            <a:r>
              <a:rPr lang="fr-CA" sz="1600" dirty="0" err="1"/>
              <a:t>éxito</a:t>
            </a:r>
            <a:r>
              <a:rPr lang="fr-CA" sz="1600" dirty="0"/>
              <a:t>.</a:t>
            </a:r>
          </a:p>
          <a:p>
            <a:pPr algn="just"/>
            <a:r>
              <a:rPr lang="fr-CA" sz="1600" b="1" dirty="0"/>
              <a:t>🤝 </a:t>
            </a:r>
            <a:r>
              <a:rPr lang="fr-CA" sz="1600" b="1" dirty="0" err="1"/>
              <a:t>Estrategias</a:t>
            </a:r>
            <a:r>
              <a:rPr lang="fr-CA" sz="1600" b="1" dirty="0"/>
              <a:t> de </a:t>
            </a:r>
            <a:r>
              <a:rPr lang="fr-CA" sz="1600" b="1" dirty="0" err="1"/>
              <a:t>cierre</a:t>
            </a:r>
            <a:endParaRPr lang="fr-CA" sz="1600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/>
              <a:t>Directo</a:t>
            </a:r>
            <a:r>
              <a:rPr lang="fr-CA" sz="1600" dirty="0"/>
              <a:t>: </a:t>
            </a:r>
            <a:r>
              <a:rPr lang="fr-CA" sz="1600" dirty="0" err="1"/>
              <a:t>preguntar</a:t>
            </a:r>
            <a:r>
              <a:rPr lang="fr-CA" sz="1600" dirty="0"/>
              <a:t> sin </a:t>
            </a:r>
            <a:r>
              <a:rPr lang="fr-CA" sz="1600" dirty="0" err="1"/>
              <a:t>rodeos</a:t>
            </a:r>
            <a:r>
              <a:rPr lang="fr-CA" sz="1600" dirty="0"/>
              <a:t> (“¿</a:t>
            </a:r>
            <a:r>
              <a:rPr lang="fr-CA" sz="1600" dirty="0" err="1"/>
              <a:t>Procedemos</a:t>
            </a:r>
            <a:r>
              <a:rPr lang="fr-CA" sz="1600" dirty="0"/>
              <a:t> con tu </a:t>
            </a:r>
            <a:r>
              <a:rPr lang="fr-CA" sz="1600" dirty="0" err="1"/>
              <a:t>pedido</a:t>
            </a:r>
            <a:r>
              <a:rPr lang="fr-CA" sz="1600" dirty="0"/>
              <a:t>?”).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Alternativas</a:t>
            </a:r>
            <a:r>
              <a:rPr lang="fr-CA" sz="1600" dirty="0"/>
              <a:t>: </a:t>
            </a:r>
            <a:r>
              <a:rPr lang="fr-CA" sz="1600" dirty="0" err="1"/>
              <a:t>ofrecer</a:t>
            </a:r>
            <a:r>
              <a:rPr lang="fr-CA" sz="1600" dirty="0"/>
              <a:t> dos </a:t>
            </a:r>
            <a:r>
              <a:rPr lang="fr-CA" sz="1600" dirty="0" err="1"/>
              <a:t>opciones</a:t>
            </a:r>
            <a:r>
              <a:rPr lang="fr-CA" sz="1600" dirty="0"/>
              <a:t> para </a:t>
            </a:r>
            <a:r>
              <a:rPr lang="fr-CA" sz="1600" dirty="0" err="1"/>
              <a:t>decidir</a:t>
            </a:r>
            <a:r>
              <a:rPr lang="fr-CA" sz="1600" dirty="0"/>
              <a:t> (“¿</a:t>
            </a:r>
            <a:r>
              <a:rPr lang="fr-CA" sz="1600" dirty="0" err="1"/>
              <a:t>Prefieres</a:t>
            </a:r>
            <a:r>
              <a:rPr lang="fr-CA" sz="1600" dirty="0"/>
              <a:t> 3 o 6 </a:t>
            </a:r>
            <a:r>
              <a:rPr lang="fr-CA" sz="1600" dirty="0" err="1"/>
              <a:t>meses</a:t>
            </a:r>
            <a:r>
              <a:rPr lang="fr-CA" sz="1600" dirty="0"/>
              <a:t> sin </a:t>
            </a:r>
            <a:r>
              <a:rPr lang="fr-CA" sz="1600" dirty="0" err="1"/>
              <a:t>intereses</a:t>
            </a:r>
            <a:r>
              <a:rPr lang="fr-CA" sz="1600" dirty="0"/>
              <a:t>?”).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Resumen</a:t>
            </a:r>
            <a:r>
              <a:rPr lang="fr-CA" sz="1600" dirty="0"/>
              <a:t>: </a:t>
            </a:r>
            <a:r>
              <a:rPr lang="fr-CA" sz="1600" dirty="0" err="1"/>
              <a:t>recapitular</a:t>
            </a:r>
            <a:r>
              <a:rPr lang="fr-CA" sz="1600" dirty="0"/>
              <a:t> </a:t>
            </a:r>
            <a:r>
              <a:rPr lang="fr-CA" sz="1600" dirty="0" err="1"/>
              <a:t>beneficios</a:t>
            </a:r>
            <a:r>
              <a:rPr lang="fr-CA" sz="1600" dirty="0"/>
              <a:t> antes </a:t>
            </a:r>
            <a:r>
              <a:rPr lang="fr-CA" sz="1600" dirty="0" err="1"/>
              <a:t>del</a:t>
            </a:r>
            <a:r>
              <a:rPr lang="fr-CA" sz="1600" dirty="0"/>
              <a:t> </a:t>
            </a:r>
            <a:r>
              <a:rPr lang="fr-CA" sz="1600" dirty="0" err="1"/>
              <a:t>sí</a:t>
            </a:r>
            <a:r>
              <a:rPr lang="fr-CA" sz="1600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sz="1600" b="1" dirty="0" err="1"/>
              <a:t>Prueba</a:t>
            </a:r>
            <a:r>
              <a:rPr lang="fr-CA" sz="1600" dirty="0"/>
              <a:t>: </a:t>
            </a:r>
            <a:r>
              <a:rPr lang="fr-CA" sz="1600" dirty="0" err="1"/>
              <a:t>permitir</a:t>
            </a:r>
            <a:r>
              <a:rPr lang="fr-CA" sz="1600" dirty="0"/>
              <a:t> </a:t>
            </a:r>
            <a:r>
              <a:rPr lang="fr-CA" sz="1600" dirty="0" err="1"/>
              <a:t>una</a:t>
            </a:r>
            <a:r>
              <a:rPr lang="fr-CA" sz="1600" dirty="0"/>
              <a:t> </a:t>
            </a:r>
            <a:r>
              <a:rPr lang="fr-CA" sz="1600" dirty="0" err="1"/>
              <a:t>muestra</a:t>
            </a:r>
            <a:r>
              <a:rPr lang="fr-CA" sz="1600" dirty="0"/>
              <a:t> o </a:t>
            </a:r>
            <a:r>
              <a:rPr lang="fr-CA" sz="1600" dirty="0" err="1"/>
              <a:t>demo</a:t>
            </a:r>
            <a:r>
              <a:rPr lang="fr-CA" sz="1600" dirty="0"/>
              <a:t> que impulse la </a:t>
            </a:r>
            <a:r>
              <a:rPr lang="fr-CA" sz="1600" dirty="0" err="1"/>
              <a:t>confianza</a:t>
            </a:r>
            <a:r>
              <a:rPr lang="fr-CA" sz="1600" dirty="0"/>
              <a:t>.</a:t>
            </a:r>
          </a:p>
          <a:p>
            <a:pPr algn="just"/>
            <a:r>
              <a:rPr lang="fr-CA" sz="1600" b="1" dirty="0"/>
              <a:t>📌 </a:t>
            </a:r>
            <a:r>
              <a:rPr lang="fr-CA" sz="1600" b="1" dirty="0" err="1"/>
              <a:t>Seguimiento</a:t>
            </a:r>
            <a:r>
              <a:rPr lang="fr-CA" sz="1600" b="1" dirty="0"/>
              <a:t> y </a:t>
            </a:r>
            <a:r>
              <a:rPr lang="fr-CA" sz="1600" b="1" dirty="0" err="1"/>
              <a:t>fidelización</a:t>
            </a:r>
            <a:endParaRPr lang="fr-CA" sz="1600" b="1" dirty="0"/>
          </a:p>
          <a:p>
            <a:pPr algn="just"/>
            <a:r>
              <a:rPr lang="fr-CA" sz="1600" dirty="0"/>
              <a:t>El </a:t>
            </a:r>
            <a:r>
              <a:rPr lang="fr-CA" sz="1600" dirty="0" err="1"/>
              <a:t>cierre</a:t>
            </a:r>
            <a:r>
              <a:rPr lang="fr-CA" sz="1600" dirty="0"/>
              <a:t> no es el final. El </a:t>
            </a:r>
            <a:r>
              <a:rPr lang="fr-CA" sz="1600" dirty="0" err="1"/>
              <a:t>seguimiento</a:t>
            </a:r>
            <a:r>
              <a:rPr lang="fr-CA" sz="1600" dirty="0"/>
              <a:t> </a:t>
            </a:r>
            <a:r>
              <a:rPr lang="fr-CA" sz="1600" dirty="0" err="1"/>
              <a:t>mantiene</a:t>
            </a:r>
            <a:r>
              <a:rPr lang="fr-CA" sz="1600" dirty="0"/>
              <a:t> la </a:t>
            </a:r>
            <a:r>
              <a:rPr lang="fr-CA" sz="1600" dirty="0" err="1"/>
              <a:t>relación</a:t>
            </a:r>
            <a:r>
              <a:rPr lang="fr-CA" sz="1600" dirty="0"/>
              <a:t> activa, </a:t>
            </a:r>
            <a:r>
              <a:rPr lang="fr-CA" sz="1600" dirty="0" err="1"/>
              <a:t>aumenta</a:t>
            </a:r>
            <a:r>
              <a:rPr lang="fr-CA" sz="1600" dirty="0"/>
              <a:t> la </a:t>
            </a:r>
            <a:r>
              <a:rPr lang="fr-CA" sz="1600" dirty="0" err="1"/>
              <a:t>recompra</a:t>
            </a:r>
            <a:r>
              <a:rPr lang="fr-CA" sz="1600" dirty="0"/>
              <a:t> y </a:t>
            </a:r>
            <a:r>
              <a:rPr lang="fr-CA" sz="1600" dirty="0" err="1"/>
              <a:t>genera</a:t>
            </a:r>
            <a:r>
              <a:rPr lang="fr-CA" sz="1600" dirty="0"/>
              <a:t> </a:t>
            </a:r>
            <a:r>
              <a:rPr lang="fr-CA" sz="1600" dirty="0" err="1"/>
              <a:t>recomendaciones</a:t>
            </a:r>
            <a:r>
              <a:rPr lang="fr-CA" sz="1600" dirty="0"/>
              <a:t>. La </a:t>
            </a:r>
            <a:r>
              <a:rPr lang="fr-CA" sz="1600" dirty="0" err="1"/>
              <a:t>fidelización</a:t>
            </a:r>
            <a:r>
              <a:rPr lang="fr-CA" sz="1600" dirty="0"/>
              <a:t> </a:t>
            </a:r>
            <a:r>
              <a:rPr lang="fr-CA" sz="1600" dirty="0" err="1"/>
              <a:t>convierte</a:t>
            </a:r>
            <a:r>
              <a:rPr lang="fr-CA" sz="1600" dirty="0"/>
              <a:t> clientes en </a:t>
            </a:r>
            <a:r>
              <a:rPr lang="fr-CA" sz="1600" dirty="0" err="1"/>
              <a:t>promotores</a:t>
            </a:r>
            <a:r>
              <a:rPr lang="fr-CA" sz="1600" dirty="0"/>
              <a:t> de la marca.</a:t>
            </a:r>
          </a:p>
        </p:txBody>
      </p:sp>
    </p:spTree>
    <p:extLst>
      <p:ext uri="{BB962C8B-B14F-4D97-AF65-F5344CB8AC3E}">
        <p14:creationId xmlns:p14="http://schemas.microsoft.com/office/powerpoint/2010/main" val="274210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609344"/>
          </a:xfrm>
        </p:spPr>
        <p:txBody>
          <a:bodyPr>
            <a:normAutofit/>
          </a:bodyPr>
          <a:lstStyle/>
          <a:p>
            <a:r>
              <a:rPr lang="fr-CA" dirty="0" err="1"/>
              <a:t>Módulo</a:t>
            </a:r>
            <a:r>
              <a:rPr lang="fr-CA" dirty="0"/>
              <a:t> 3: </a:t>
            </a:r>
            <a:r>
              <a:rPr lang="fr-CA" dirty="0" err="1"/>
              <a:t>Comunicación</a:t>
            </a:r>
            <a:r>
              <a:rPr lang="fr-CA" dirty="0"/>
              <a:t> </a:t>
            </a:r>
            <a:r>
              <a:rPr lang="fr-CA" dirty="0" err="1"/>
              <a:t>Efectiva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981" y="1155493"/>
            <a:ext cx="7772400" cy="4050792"/>
          </a:xfrm>
        </p:spPr>
        <p:txBody>
          <a:bodyPr>
            <a:normAutofit/>
          </a:bodyPr>
          <a:lstStyle/>
          <a:p>
            <a:r>
              <a:rPr lang="fr-CA" b="1" dirty="0" err="1"/>
              <a:t>Objetivo</a:t>
            </a:r>
            <a:endParaRPr lang="fr-CA" b="1" dirty="0"/>
          </a:p>
          <a:p>
            <a:pPr marL="0" indent="0">
              <a:buNone/>
            </a:pPr>
            <a:r>
              <a:rPr lang="fr-CA" dirty="0"/>
              <a:t>Que el participante </a:t>
            </a:r>
            <a:r>
              <a:rPr lang="fr-CA" dirty="0" err="1"/>
              <a:t>adquiera</a:t>
            </a:r>
            <a:r>
              <a:rPr lang="fr-CA" dirty="0"/>
              <a:t> </a:t>
            </a:r>
            <a:r>
              <a:rPr lang="fr-CA" dirty="0" err="1"/>
              <a:t>habilidades</a:t>
            </a:r>
            <a:r>
              <a:rPr lang="fr-CA" dirty="0"/>
              <a:t> para </a:t>
            </a:r>
            <a:r>
              <a:rPr lang="fr-CA" dirty="0" err="1"/>
              <a:t>comunicarse</a:t>
            </a:r>
            <a:r>
              <a:rPr lang="fr-CA" dirty="0"/>
              <a:t> de </a:t>
            </a:r>
            <a:r>
              <a:rPr lang="fr-CA" dirty="0" err="1"/>
              <a:t>manera</a:t>
            </a:r>
            <a:r>
              <a:rPr lang="fr-CA" dirty="0"/>
              <a:t> </a:t>
            </a:r>
            <a:r>
              <a:rPr lang="fr-CA" dirty="0" err="1"/>
              <a:t>clara</a:t>
            </a:r>
            <a:r>
              <a:rPr lang="fr-CA" dirty="0"/>
              <a:t>, </a:t>
            </a:r>
            <a:r>
              <a:rPr lang="fr-CA" dirty="0" err="1"/>
              <a:t>empática</a:t>
            </a:r>
            <a:r>
              <a:rPr lang="fr-CA" dirty="0"/>
              <a:t> y </a:t>
            </a:r>
            <a:r>
              <a:rPr lang="fr-CA" dirty="0" err="1"/>
              <a:t>persuasiva</a:t>
            </a:r>
            <a:r>
              <a:rPr lang="fr-CA" dirty="0"/>
              <a:t> en </a:t>
            </a:r>
            <a:r>
              <a:rPr lang="fr-CA" dirty="0" err="1"/>
              <a:t>situaciones</a:t>
            </a:r>
            <a:r>
              <a:rPr lang="fr-CA" dirty="0"/>
              <a:t> de ventas.</a:t>
            </a:r>
          </a:p>
          <a:p>
            <a:pPr marL="0" indent="0">
              <a:buNone/>
            </a:pPr>
            <a:endParaRPr lang="fr-CA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A0E7ADC-034B-DFDE-AAB5-A67EFE6B51BF}"/>
              </a:ext>
            </a:extLst>
          </p:cNvPr>
          <p:cNvSpPr txBox="1"/>
          <p:nvPr/>
        </p:nvSpPr>
        <p:spPr>
          <a:xfrm>
            <a:off x="1369991" y="2620962"/>
            <a:ext cx="553308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Contenido</a:t>
            </a:r>
            <a:r>
              <a:rPr lang="fr-CA" b="1" dirty="0"/>
              <a:t> </a:t>
            </a:r>
            <a:r>
              <a:rPr lang="fr-CA" b="1" dirty="0" err="1"/>
              <a:t>resumido</a:t>
            </a:r>
            <a:r>
              <a:rPr lang="fr-CA" b="1" dirty="0"/>
              <a:t>:</a:t>
            </a: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b="1" dirty="0" err="1"/>
              <a:t>Elementos</a:t>
            </a:r>
            <a:r>
              <a:rPr lang="fr-CA" b="1" dirty="0"/>
              <a:t> clave:</a:t>
            </a:r>
            <a:r>
              <a:rPr lang="fr-CA" dirty="0"/>
              <a:t> </a:t>
            </a:r>
            <a:r>
              <a:rPr lang="fr-CA" dirty="0" err="1"/>
              <a:t>claridad</a:t>
            </a:r>
            <a:r>
              <a:rPr lang="fr-CA" dirty="0"/>
              <a:t>, </a:t>
            </a:r>
            <a:r>
              <a:rPr lang="fr-CA" dirty="0" err="1"/>
              <a:t>escucha</a:t>
            </a:r>
            <a:r>
              <a:rPr lang="fr-CA" dirty="0"/>
              <a:t> activa, </a:t>
            </a:r>
            <a:r>
              <a:rPr lang="fr-CA" dirty="0" err="1"/>
              <a:t>retroalimentación</a:t>
            </a:r>
            <a:r>
              <a:rPr lang="fr-CA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fr-CA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b="1" dirty="0" err="1"/>
              <a:t>Lenguaje</a:t>
            </a:r>
            <a:r>
              <a:rPr lang="fr-CA" b="1" dirty="0"/>
              <a:t> verbal y no verbal:</a:t>
            </a:r>
            <a:r>
              <a:rPr lang="fr-CA" dirty="0"/>
              <a:t> </a:t>
            </a:r>
            <a:r>
              <a:rPr lang="fr-CA" dirty="0" err="1"/>
              <a:t>tono</a:t>
            </a:r>
            <a:r>
              <a:rPr lang="fr-CA" dirty="0"/>
              <a:t>, </a:t>
            </a:r>
            <a:r>
              <a:rPr lang="fr-CA" dirty="0" err="1"/>
              <a:t>velocidad</a:t>
            </a:r>
            <a:r>
              <a:rPr lang="fr-CA" dirty="0"/>
              <a:t>, </a:t>
            </a:r>
            <a:r>
              <a:rPr lang="fr-CA" dirty="0" err="1"/>
              <a:t>contacto</a:t>
            </a:r>
            <a:r>
              <a:rPr lang="fr-CA" dirty="0"/>
              <a:t> </a:t>
            </a:r>
            <a:r>
              <a:rPr lang="fr-CA" dirty="0" err="1"/>
              <a:t>visual</a:t>
            </a:r>
            <a:r>
              <a:rPr lang="fr-CA" dirty="0"/>
              <a:t>, </a:t>
            </a:r>
            <a:r>
              <a:rPr lang="fr-CA" dirty="0" err="1"/>
              <a:t>gestos</a:t>
            </a:r>
            <a:r>
              <a:rPr lang="fr-CA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fr-CA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b="1" dirty="0" err="1"/>
              <a:t>Técnicas</a:t>
            </a:r>
            <a:r>
              <a:rPr lang="fr-CA" b="1" dirty="0"/>
              <a:t> con clientes:</a:t>
            </a:r>
            <a:r>
              <a:rPr lang="fr-CA" dirty="0"/>
              <a:t> rapport, </a:t>
            </a:r>
            <a:r>
              <a:rPr lang="fr-CA" dirty="0" err="1"/>
              <a:t>preguntas</a:t>
            </a:r>
            <a:r>
              <a:rPr lang="fr-CA" dirty="0"/>
              <a:t> </a:t>
            </a:r>
            <a:r>
              <a:rPr lang="fr-CA" dirty="0" err="1"/>
              <a:t>abiertas</a:t>
            </a:r>
            <a:r>
              <a:rPr lang="fr-CA" dirty="0"/>
              <a:t>, storytelling.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fr-CA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b="1" dirty="0" err="1"/>
              <a:t>Práctica</a:t>
            </a:r>
            <a:r>
              <a:rPr lang="fr-CA" b="1" dirty="0"/>
              <a:t> </a:t>
            </a:r>
            <a:r>
              <a:rPr lang="fr-CA" b="1" dirty="0" err="1"/>
              <a:t>aplicada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comunicar</a:t>
            </a:r>
            <a:r>
              <a:rPr lang="fr-CA" dirty="0"/>
              <a:t> </a:t>
            </a:r>
            <a:r>
              <a:rPr lang="fr-CA" dirty="0" err="1"/>
              <a:t>beneficios</a:t>
            </a:r>
            <a:r>
              <a:rPr lang="fr-CA" dirty="0"/>
              <a:t> y no solo </a:t>
            </a:r>
            <a:r>
              <a:rPr lang="fr-CA" dirty="0" err="1"/>
              <a:t>características</a:t>
            </a:r>
            <a:r>
              <a:rPr lang="fr-CA"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8F2B8-92A3-84BE-465F-AC35EF69A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609344"/>
          </a:xfrm>
        </p:spPr>
        <p:txBody>
          <a:bodyPr/>
          <a:lstStyle/>
          <a:p>
            <a:r>
              <a:rPr lang="fr-CA" dirty="0" err="1"/>
              <a:t>Contenido</a:t>
            </a:r>
            <a:r>
              <a:rPr lang="fr-CA" dirty="0"/>
              <a:t> </a:t>
            </a:r>
            <a:r>
              <a:rPr lang="fr-CA" dirty="0" err="1"/>
              <a:t>breve</a:t>
            </a:r>
            <a:r>
              <a:rPr lang="fr-CA" dirty="0"/>
              <a:t> + </a:t>
            </a:r>
            <a:r>
              <a:rPr lang="fr-CA" dirty="0" err="1"/>
              <a:t>ejemplos</a:t>
            </a:r>
            <a:endParaRPr lang="fr-FR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8617E78-A125-14C0-8FE0-15C1196664E7}"/>
              </a:ext>
            </a:extLst>
          </p:cNvPr>
          <p:cNvSpPr txBox="1"/>
          <p:nvPr/>
        </p:nvSpPr>
        <p:spPr>
          <a:xfrm>
            <a:off x="685800" y="1340242"/>
            <a:ext cx="763073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Claridad</a:t>
            </a:r>
            <a:r>
              <a:rPr lang="fr-CA" b="1" dirty="0"/>
              <a:t>, </a:t>
            </a:r>
            <a:r>
              <a:rPr lang="fr-CA" b="1" dirty="0" err="1"/>
              <a:t>congruencia</a:t>
            </a:r>
            <a:r>
              <a:rPr lang="fr-CA" b="1" dirty="0"/>
              <a:t>, </a:t>
            </a:r>
            <a:r>
              <a:rPr lang="fr-CA" b="1" dirty="0" err="1"/>
              <a:t>coherencia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Explicar</a:t>
            </a:r>
            <a:r>
              <a:rPr lang="fr-CA" dirty="0"/>
              <a:t> con frases simples.</a:t>
            </a:r>
            <a:br>
              <a:rPr lang="fr-CA" dirty="0"/>
            </a:br>
            <a:r>
              <a:rPr lang="fr-CA" dirty="0" err="1"/>
              <a:t>Ejemplo</a:t>
            </a:r>
            <a:r>
              <a:rPr lang="fr-CA" dirty="0"/>
              <a:t>: Apple vende un iPhone </a:t>
            </a:r>
            <a:r>
              <a:rPr lang="fr-CA" dirty="0" err="1"/>
              <a:t>diciendo</a:t>
            </a:r>
            <a:r>
              <a:rPr lang="fr-CA" dirty="0"/>
              <a:t> </a:t>
            </a:r>
            <a:r>
              <a:rPr lang="fr-CA" i="1" dirty="0"/>
              <a:t>“la </a:t>
            </a:r>
            <a:r>
              <a:rPr lang="fr-CA" i="1" dirty="0" err="1"/>
              <a:t>cámara</a:t>
            </a:r>
            <a:r>
              <a:rPr lang="fr-CA" i="1" dirty="0"/>
              <a:t> </a:t>
            </a:r>
            <a:r>
              <a:rPr lang="fr-CA" i="1" dirty="0" err="1"/>
              <a:t>más</a:t>
            </a:r>
            <a:r>
              <a:rPr lang="fr-CA" i="1" dirty="0"/>
              <a:t> </a:t>
            </a:r>
            <a:r>
              <a:rPr lang="fr-CA" i="1" dirty="0" err="1"/>
              <a:t>avanzada</a:t>
            </a:r>
            <a:r>
              <a:rPr lang="fr-CA" i="1" dirty="0"/>
              <a:t> para que </a:t>
            </a:r>
            <a:r>
              <a:rPr lang="fr-CA" i="1" dirty="0" err="1"/>
              <a:t>cuentes</a:t>
            </a:r>
            <a:r>
              <a:rPr lang="fr-CA" i="1" dirty="0"/>
              <a:t> tus historias”</a:t>
            </a:r>
            <a:r>
              <a:rPr lang="fr-CA" dirty="0"/>
              <a:t> (</a:t>
            </a:r>
            <a:r>
              <a:rPr lang="fr-CA" dirty="0" err="1"/>
              <a:t>beneficio</a:t>
            </a:r>
            <a:r>
              <a:rPr lang="fr-CA" dirty="0"/>
              <a:t>), no solo </a:t>
            </a:r>
            <a:r>
              <a:rPr lang="fr-CA" dirty="0" err="1"/>
              <a:t>megapíxeles</a:t>
            </a:r>
            <a:r>
              <a:rPr lang="fr-CA" dirty="0"/>
              <a:t> (</a:t>
            </a:r>
            <a:r>
              <a:rPr lang="fr-CA" dirty="0" err="1"/>
              <a:t>característica</a:t>
            </a:r>
            <a:r>
              <a:rPr lang="fr-CA" dirty="0"/>
              <a:t>).</a:t>
            </a:r>
          </a:p>
        </p:txBody>
      </p:sp>
      <p:pic>
        <p:nvPicPr>
          <p:cNvPr id="12" name="videoplayback (1).mp4">
            <a:hlinkClick r:id="" action="ppaction://media"/>
            <a:extLst>
              <a:ext uri="{FF2B5EF4-FFF2-40B4-BE49-F238E27FC236}">
                <a16:creationId xmlns:a16="http://schemas.microsoft.com/office/drawing/2014/main" id="{A58C2494-A4A0-157B-326E-EC30D93D170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8000" y="1143000"/>
            <a:ext cx="8128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1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71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CC58CA-1CA4-528F-7903-1A67CC515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495" y="241093"/>
            <a:ext cx="7772400" cy="4050792"/>
          </a:xfrm>
        </p:spPr>
        <p:txBody>
          <a:bodyPr>
            <a:normAutofit/>
          </a:bodyPr>
          <a:lstStyle/>
          <a:p>
            <a:pPr algn="just"/>
            <a:endParaRPr lang="fr-CA" b="1" dirty="0"/>
          </a:p>
          <a:p>
            <a:pPr algn="just"/>
            <a:r>
              <a:rPr lang="fr-CA" b="1" dirty="0" err="1"/>
              <a:t>Escucha</a:t>
            </a:r>
            <a:r>
              <a:rPr lang="fr-CA" b="1" dirty="0"/>
              <a:t> activa:</a:t>
            </a:r>
            <a:r>
              <a:rPr lang="fr-CA" dirty="0"/>
              <a:t> </a:t>
            </a:r>
            <a:r>
              <a:rPr lang="fr-CA" dirty="0" err="1"/>
              <a:t>Repetir</a:t>
            </a:r>
            <a:r>
              <a:rPr lang="fr-CA" dirty="0"/>
              <a:t> y </a:t>
            </a:r>
            <a:r>
              <a:rPr lang="fr-CA" dirty="0" err="1"/>
              <a:t>confirmar</a:t>
            </a:r>
            <a:r>
              <a:rPr lang="fr-CA" dirty="0"/>
              <a:t> lo que el cliente </a:t>
            </a:r>
            <a:r>
              <a:rPr lang="fr-CA" dirty="0" err="1"/>
              <a:t>dijo</a:t>
            </a:r>
            <a:r>
              <a:rPr lang="fr-CA" dirty="0"/>
              <a:t>.</a:t>
            </a:r>
            <a:br>
              <a:rPr lang="fr-CA" dirty="0"/>
            </a:br>
            <a:r>
              <a:rPr lang="fr-CA" dirty="0" err="1"/>
              <a:t>Ejemplo</a:t>
            </a:r>
            <a:r>
              <a:rPr lang="fr-CA" dirty="0"/>
              <a:t>: En ventas de </a:t>
            </a:r>
            <a:r>
              <a:rPr lang="fr-CA" dirty="0" err="1"/>
              <a:t>seguros</a:t>
            </a:r>
            <a:r>
              <a:rPr lang="fr-CA" dirty="0"/>
              <a:t>, AXA </a:t>
            </a:r>
            <a:r>
              <a:rPr lang="fr-CA" dirty="0" err="1"/>
              <a:t>descubrió</a:t>
            </a:r>
            <a:r>
              <a:rPr lang="fr-CA" dirty="0"/>
              <a:t> que agentes que </a:t>
            </a:r>
            <a:r>
              <a:rPr lang="fr-CA" dirty="0" err="1"/>
              <a:t>reformulan</a:t>
            </a:r>
            <a:r>
              <a:rPr lang="fr-CA" dirty="0"/>
              <a:t> las </a:t>
            </a:r>
            <a:r>
              <a:rPr lang="fr-CA" dirty="0" err="1"/>
              <a:t>preocupaciones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 </a:t>
            </a:r>
            <a:r>
              <a:rPr lang="fr-CA" dirty="0" err="1"/>
              <a:t>cierran</a:t>
            </a:r>
            <a:r>
              <a:rPr lang="fr-CA" dirty="0"/>
              <a:t> 30% </a:t>
            </a:r>
            <a:r>
              <a:rPr lang="fr-CA" dirty="0" err="1"/>
              <a:t>más</a:t>
            </a:r>
            <a:r>
              <a:rPr lang="fr-CA" dirty="0"/>
              <a:t> ventas.</a:t>
            </a:r>
          </a:p>
          <a:p>
            <a:pPr marL="0" indent="0" algn="just">
              <a:buNone/>
            </a:pPr>
            <a:endParaRPr lang="fr-CA" b="1" dirty="0"/>
          </a:p>
        </p:txBody>
      </p:sp>
      <p:pic>
        <p:nvPicPr>
          <p:cNvPr id="4" name="videoplayback.mp4">
            <a:hlinkClick r:id="" action="ppaction://media"/>
            <a:extLst>
              <a:ext uri="{FF2B5EF4-FFF2-40B4-BE49-F238E27FC236}">
                <a16:creationId xmlns:a16="http://schemas.microsoft.com/office/drawing/2014/main" id="{79588C5A-E955-A824-C753-4A734D53841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68776" y="1980126"/>
            <a:ext cx="6845837" cy="385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46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9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A3899B-B4DD-CB33-DAAB-091067978F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403604"/>
            <a:ext cx="7772400" cy="4050792"/>
          </a:xfrm>
        </p:spPr>
        <p:txBody>
          <a:bodyPr/>
          <a:lstStyle/>
          <a:p>
            <a:pPr algn="just"/>
            <a:r>
              <a:rPr lang="fr-CA" b="1" dirty="0" err="1"/>
              <a:t>Lenguaje</a:t>
            </a:r>
            <a:r>
              <a:rPr lang="fr-CA" b="1" dirty="0"/>
              <a:t> no verbal (</a:t>
            </a:r>
            <a:r>
              <a:rPr lang="fr-CA" b="1" dirty="0" err="1"/>
              <a:t>Regla</a:t>
            </a:r>
            <a:r>
              <a:rPr lang="fr-CA" b="1" dirty="0"/>
              <a:t> 7–38–55):</a:t>
            </a:r>
            <a:r>
              <a:rPr lang="fr-CA" dirty="0"/>
              <a:t> </a:t>
            </a:r>
          </a:p>
          <a:p>
            <a:pPr algn="just"/>
            <a:r>
              <a:rPr lang="fr-CA" dirty="0"/>
              <a:t>Solo 7% son palabras, 38% </a:t>
            </a:r>
            <a:r>
              <a:rPr lang="fr-CA" dirty="0" err="1"/>
              <a:t>tono</a:t>
            </a:r>
            <a:r>
              <a:rPr lang="fr-CA" dirty="0"/>
              <a:t> y 55% </a:t>
            </a:r>
            <a:r>
              <a:rPr lang="fr-CA" dirty="0" err="1"/>
              <a:t>gestos</a:t>
            </a:r>
            <a:r>
              <a:rPr lang="fr-CA" dirty="0"/>
              <a:t>.</a:t>
            </a:r>
            <a:br>
              <a:rPr lang="fr-CA" dirty="0"/>
            </a:br>
            <a:r>
              <a:rPr lang="fr-CA" dirty="0" err="1"/>
              <a:t>Ejemplo</a:t>
            </a:r>
            <a:r>
              <a:rPr lang="fr-CA" dirty="0"/>
              <a:t>: Un </a:t>
            </a:r>
            <a:r>
              <a:rPr lang="fr-CA" dirty="0" err="1"/>
              <a:t>estudio</a:t>
            </a:r>
            <a:r>
              <a:rPr lang="fr-CA" dirty="0"/>
              <a:t> de Harvard </a:t>
            </a:r>
            <a:r>
              <a:rPr lang="fr-CA" dirty="0" err="1"/>
              <a:t>mostró</a:t>
            </a:r>
            <a:r>
              <a:rPr lang="fr-CA" dirty="0"/>
              <a:t> que </a:t>
            </a:r>
            <a:r>
              <a:rPr lang="fr-CA" dirty="0" err="1"/>
              <a:t>vendedores</a:t>
            </a:r>
            <a:r>
              <a:rPr lang="fr-CA" dirty="0"/>
              <a:t> que </a:t>
            </a:r>
            <a:r>
              <a:rPr lang="fr-CA" dirty="0" err="1"/>
              <a:t>mantenían</a:t>
            </a:r>
            <a:r>
              <a:rPr lang="fr-CA" dirty="0"/>
              <a:t> </a:t>
            </a:r>
            <a:r>
              <a:rPr lang="fr-CA" dirty="0" err="1"/>
              <a:t>contacto</a:t>
            </a:r>
            <a:r>
              <a:rPr lang="fr-CA" dirty="0"/>
              <a:t> </a:t>
            </a:r>
            <a:r>
              <a:rPr lang="fr-CA" dirty="0" err="1"/>
              <a:t>visual</a:t>
            </a:r>
            <a:r>
              <a:rPr lang="fr-CA" dirty="0"/>
              <a:t> </a:t>
            </a:r>
            <a:r>
              <a:rPr lang="fr-CA" dirty="0" err="1"/>
              <a:t>aumentaron</a:t>
            </a:r>
            <a:r>
              <a:rPr lang="fr-CA" dirty="0"/>
              <a:t> en 19% la </a:t>
            </a:r>
            <a:r>
              <a:rPr lang="fr-CA" dirty="0" err="1"/>
              <a:t>confianza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cliente.</a:t>
            </a:r>
          </a:p>
          <a:p>
            <a:pPr algn="just"/>
            <a:endParaRPr lang="fr-CA" b="1" dirty="0"/>
          </a:p>
          <a:p>
            <a:r>
              <a:rPr lang="fr-CA" b="1" dirty="0"/>
              <a:t>Rapport y storytelling:</a:t>
            </a:r>
            <a:br>
              <a:rPr lang="fr-CA" dirty="0"/>
            </a:br>
            <a:r>
              <a:rPr lang="fr-CA" dirty="0" err="1"/>
              <a:t>Ejemplo</a:t>
            </a:r>
            <a:r>
              <a:rPr lang="fr-CA" dirty="0"/>
              <a:t>: Un </a:t>
            </a:r>
            <a:r>
              <a:rPr lang="fr-CA" dirty="0" err="1"/>
              <a:t>vendedor</a:t>
            </a:r>
            <a:r>
              <a:rPr lang="fr-CA" dirty="0"/>
              <a:t> de autos Tesla </a:t>
            </a:r>
            <a:r>
              <a:rPr lang="fr-CA" dirty="0" err="1"/>
              <a:t>conecta</a:t>
            </a:r>
            <a:r>
              <a:rPr lang="fr-CA" dirty="0"/>
              <a:t> </a:t>
            </a:r>
            <a:r>
              <a:rPr lang="fr-CA" dirty="0" err="1"/>
              <a:t>contando</a:t>
            </a:r>
            <a:r>
              <a:rPr lang="fr-CA" dirty="0"/>
              <a:t> historias de </a:t>
            </a:r>
            <a:r>
              <a:rPr lang="fr-CA" dirty="0" err="1"/>
              <a:t>usuarios</a:t>
            </a:r>
            <a:r>
              <a:rPr lang="fr-CA" dirty="0"/>
              <a:t> que </a:t>
            </a:r>
            <a:r>
              <a:rPr lang="fr-CA" dirty="0" err="1"/>
              <a:t>ahorran</a:t>
            </a:r>
            <a:r>
              <a:rPr lang="fr-CA" dirty="0"/>
              <a:t> </a:t>
            </a:r>
            <a:r>
              <a:rPr lang="fr-CA" dirty="0" err="1"/>
              <a:t>gasolina</a:t>
            </a:r>
            <a:r>
              <a:rPr lang="fr-CA" dirty="0"/>
              <a:t> y </a:t>
            </a:r>
            <a:r>
              <a:rPr lang="fr-CA" dirty="0" err="1"/>
              <a:t>ayudan</a:t>
            </a:r>
            <a:r>
              <a:rPr lang="fr-CA" dirty="0"/>
              <a:t> al medio </a:t>
            </a:r>
            <a:r>
              <a:rPr lang="fr-CA" dirty="0" err="1"/>
              <a:t>ambiente</a:t>
            </a:r>
            <a:r>
              <a:rPr lang="fr-CA" dirty="0"/>
              <a:t> → </a:t>
            </a:r>
            <a:r>
              <a:rPr lang="fr-CA" dirty="0" err="1"/>
              <a:t>genera</a:t>
            </a:r>
            <a:r>
              <a:rPr lang="fr-CA" dirty="0"/>
              <a:t> </a:t>
            </a:r>
            <a:r>
              <a:rPr lang="fr-CA" dirty="0" err="1"/>
              <a:t>identificación</a:t>
            </a:r>
            <a:r>
              <a:rPr lang="fr-CA" dirty="0"/>
              <a:t> </a:t>
            </a:r>
            <a:r>
              <a:rPr lang="fr-CA" dirty="0" err="1"/>
              <a:t>emocional</a:t>
            </a:r>
            <a:r>
              <a:rPr lang="fr-CA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1407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012FDD-3B58-809D-5668-C93EF0774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 err="1"/>
              <a:t>Ejercicio</a:t>
            </a:r>
            <a:r>
              <a:rPr lang="fr-CA" dirty="0"/>
              <a:t> </a:t>
            </a:r>
            <a:r>
              <a:rPr lang="fr-CA" dirty="0" err="1"/>
              <a:t>práctico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8C7B3CC-D601-29B5-455C-7FB6019EB023}"/>
              </a:ext>
            </a:extLst>
          </p:cNvPr>
          <p:cNvSpPr txBox="1"/>
          <p:nvPr/>
        </p:nvSpPr>
        <p:spPr>
          <a:xfrm>
            <a:off x="788830" y="2529153"/>
            <a:ext cx="766937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Role</a:t>
            </a:r>
            <a:r>
              <a:rPr lang="fr-CA" b="1" dirty="0"/>
              <a:t> </a:t>
            </a:r>
            <a:r>
              <a:rPr lang="fr-CA" b="1" dirty="0" err="1"/>
              <a:t>play</a:t>
            </a:r>
            <a:r>
              <a:rPr lang="fr-CA" b="1" dirty="0"/>
              <a:t> </a:t>
            </a:r>
            <a:r>
              <a:rPr lang="fr-CA" b="1" dirty="0" err="1"/>
              <a:t>breve</a:t>
            </a:r>
            <a:r>
              <a:rPr lang="fr-CA" b="1" dirty="0"/>
              <a:t>:</a:t>
            </a:r>
            <a:r>
              <a:rPr lang="fr-CA" dirty="0"/>
              <a:t> Cliente </a:t>
            </a:r>
            <a:r>
              <a:rPr lang="fr-CA" dirty="0" err="1"/>
              <a:t>indeciso</a:t>
            </a:r>
            <a:r>
              <a:rPr lang="fr-CA" dirty="0"/>
              <a:t> vs. </a:t>
            </a:r>
            <a:r>
              <a:rPr lang="fr-CA" dirty="0" err="1"/>
              <a:t>vendedor</a:t>
            </a:r>
            <a:r>
              <a:rPr lang="fr-CA" dirty="0"/>
              <a:t> que </a:t>
            </a:r>
            <a:r>
              <a:rPr lang="fr-CA" dirty="0" err="1"/>
              <a:t>debe</a:t>
            </a:r>
            <a:r>
              <a:rPr lang="fr-CA" dirty="0"/>
              <a:t> </a:t>
            </a:r>
            <a:r>
              <a:rPr lang="fr-CA" dirty="0" err="1"/>
              <a:t>usar</a:t>
            </a:r>
            <a:r>
              <a:rPr lang="fr-CA" dirty="0"/>
              <a:t> </a:t>
            </a:r>
            <a:r>
              <a:rPr lang="fr-CA" dirty="0" err="1"/>
              <a:t>preguntas</a:t>
            </a:r>
            <a:r>
              <a:rPr lang="fr-CA" dirty="0"/>
              <a:t> </a:t>
            </a:r>
            <a:r>
              <a:rPr lang="fr-CA" dirty="0" err="1"/>
              <a:t>abiertas</a:t>
            </a:r>
            <a:r>
              <a:rPr lang="fr-CA" dirty="0"/>
              <a:t> y rapport.</a:t>
            </a:r>
          </a:p>
          <a:p>
            <a:endParaRPr lang="fr-CA" b="1" dirty="0"/>
          </a:p>
          <a:p>
            <a:r>
              <a:rPr lang="fr-CA" b="1" dirty="0"/>
              <a:t>La Historia </a:t>
            </a:r>
            <a:r>
              <a:rPr lang="fr-CA" b="1" dirty="0" err="1"/>
              <a:t>Inventada</a:t>
            </a:r>
            <a:r>
              <a:rPr lang="fr-CA" b="1" dirty="0"/>
              <a:t>:</a:t>
            </a:r>
          </a:p>
          <a:p>
            <a:r>
              <a:rPr lang="fr-CA" dirty="0"/>
              <a:t>Un participante </a:t>
            </a:r>
            <a:r>
              <a:rPr lang="fr-CA" dirty="0" err="1"/>
              <a:t>comienza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historia y </a:t>
            </a:r>
            <a:r>
              <a:rPr lang="fr-CA" dirty="0" err="1"/>
              <a:t>luego</a:t>
            </a:r>
            <a:r>
              <a:rPr lang="fr-CA" dirty="0"/>
              <a:t> </a:t>
            </a:r>
            <a:r>
              <a:rPr lang="fr-CA" dirty="0" err="1"/>
              <a:t>pasa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pelota u </a:t>
            </a:r>
            <a:r>
              <a:rPr lang="fr-CA" dirty="0" err="1"/>
              <a:t>objeto</a:t>
            </a:r>
            <a:r>
              <a:rPr lang="fr-CA" dirty="0"/>
              <a:t> a </a:t>
            </a:r>
            <a:r>
              <a:rPr lang="fr-CA" dirty="0" err="1"/>
              <a:t>otro</a:t>
            </a:r>
            <a:r>
              <a:rPr lang="fr-CA" dirty="0"/>
              <a:t>. </a:t>
            </a:r>
          </a:p>
          <a:p>
            <a:r>
              <a:rPr lang="fr-CA" dirty="0"/>
              <a:t>Cada persona </a:t>
            </a:r>
            <a:r>
              <a:rPr lang="fr-CA" dirty="0" err="1"/>
              <a:t>añade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parte a la historia, </a:t>
            </a:r>
            <a:r>
              <a:rPr lang="fr-CA" dirty="0" err="1"/>
              <a:t>manteniendo</a:t>
            </a:r>
            <a:r>
              <a:rPr lang="fr-CA" dirty="0"/>
              <a:t> la </a:t>
            </a:r>
            <a:r>
              <a:rPr lang="fr-CA" dirty="0" err="1"/>
              <a:t>secuencia</a:t>
            </a:r>
            <a:r>
              <a:rPr lang="fr-CA" dirty="0"/>
              <a:t> y el </a:t>
            </a:r>
            <a:r>
              <a:rPr lang="fr-CA" dirty="0" err="1"/>
              <a:t>tema</a:t>
            </a:r>
            <a:r>
              <a:rPr lang="fr-CA" dirty="0"/>
              <a:t>. </a:t>
            </a:r>
          </a:p>
          <a:p>
            <a:r>
              <a:rPr lang="fr-CA" dirty="0"/>
              <a:t>El </a:t>
            </a:r>
            <a:r>
              <a:rPr lang="fr-CA" dirty="0" err="1"/>
              <a:t>objetivo</a:t>
            </a:r>
            <a:r>
              <a:rPr lang="fr-CA" dirty="0"/>
              <a:t> es </a:t>
            </a:r>
            <a:r>
              <a:rPr lang="fr-CA" dirty="0" err="1"/>
              <a:t>crear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narrativa</a:t>
            </a:r>
            <a:r>
              <a:rPr lang="fr-CA" dirty="0"/>
              <a:t> </a:t>
            </a:r>
            <a:r>
              <a:rPr lang="fr-CA" dirty="0" err="1"/>
              <a:t>coherente</a:t>
            </a:r>
            <a:r>
              <a:rPr lang="fr-CA" dirty="0"/>
              <a:t>, lo que </a:t>
            </a:r>
            <a:r>
              <a:rPr lang="fr-CA" dirty="0" err="1"/>
              <a:t>requiere</a:t>
            </a:r>
            <a:r>
              <a:rPr lang="fr-CA" dirty="0"/>
              <a:t> que los participantes </a:t>
            </a:r>
            <a:r>
              <a:rPr lang="fr-CA" dirty="0" err="1"/>
              <a:t>escuchen</a:t>
            </a:r>
            <a:r>
              <a:rPr lang="fr-CA" dirty="0"/>
              <a:t> y </a:t>
            </a:r>
            <a:r>
              <a:rPr lang="fr-CA" dirty="0" err="1"/>
              <a:t>recuerden</a:t>
            </a:r>
            <a:r>
              <a:rPr lang="fr-CA" dirty="0"/>
              <a:t> lo que se ha </a:t>
            </a:r>
            <a:r>
              <a:rPr lang="fr-CA" dirty="0" err="1"/>
              <a:t>dicho</a:t>
            </a:r>
            <a:endParaRPr lang="fr-CA" dirty="0"/>
          </a:p>
          <a:p>
            <a:endParaRPr lang="fr-CA" b="1" dirty="0"/>
          </a:p>
          <a:p>
            <a:r>
              <a:rPr lang="fr-CA" b="1" dirty="0" err="1"/>
              <a:t>Dinámica</a:t>
            </a:r>
            <a:r>
              <a:rPr lang="fr-CA" b="1" dirty="0"/>
              <a:t> </a:t>
            </a:r>
            <a:r>
              <a:rPr lang="fr-CA" b="1" dirty="0" err="1"/>
              <a:t>espejo</a:t>
            </a:r>
            <a:r>
              <a:rPr lang="fr-CA" b="1" dirty="0"/>
              <a:t>:</a:t>
            </a:r>
            <a:r>
              <a:rPr lang="fr-CA" dirty="0"/>
              <a:t> Cada participante </a:t>
            </a:r>
            <a:r>
              <a:rPr lang="fr-CA" dirty="0" err="1"/>
              <a:t>repite</a:t>
            </a:r>
            <a:r>
              <a:rPr lang="fr-CA" dirty="0"/>
              <a:t> lo </a:t>
            </a:r>
            <a:r>
              <a:rPr lang="fr-CA" dirty="0" err="1"/>
              <a:t>dicho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el cliente para </a:t>
            </a:r>
            <a:r>
              <a:rPr lang="fr-CA" dirty="0" err="1"/>
              <a:t>validar</a:t>
            </a:r>
            <a:r>
              <a:rPr lang="fr-CA" dirty="0"/>
              <a:t> </a:t>
            </a:r>
            <a:r>
              <a:rPr lang="fr-CA" dirty="0" err="1"/>
              <a:t>escucha</a:t>
            </a:r>
            <a:r>
              <a:rPr lang="fr-CA" dirty="0"/>
              <a:t>.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5655E476-C6BB-A1EB-82A0-AFCB64C6D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1093" y="232125"/>
            <a:ext cx="2147552" cy="214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235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35E782-A921-0FE8-00F3-62D9C70BD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Módulo</a:t>
            </a:r>
            <a:r>
              <a:rPr lang="fr-CA" dirty="0"/>
              <a:t> 4: </a:t>
            </a:r>
            <a:r>
              <a:rPr lang="fr-CA" dirty="0" err="1"/>
              <a:t>Empatía</a:t>
            </a:r>
            <a:r>
              <a:rPr lang="fr-CA" dirty="0"/>
              <a:t> en Ventas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CEBD49-5DB3-D963-6F35-B3380ACDCC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b="1" dirty="0" err="1"/>
              <a:t>Objetivo</a:t>
            </a:r>
            <a:br>
              <a:rPr lang="fr-CA" dirty="0"/>
            </a:br>
            <a:r>
              <a:rPr lang="fr-CA" dirty="0"/>
              <a:t>Que el participante use la </a:t>
            </a:r>
            <a:r>
              <a:rPr lang="fr-CA" dirty="0" err="1"/>
              <a:t>empatía</a:t>
            </a:r>
            <a:r>
              <a:rPr lang="fr-CA" dirty="0"/>
              <a:t> </a:t>
            </a:r>
            <a:r>
              <a:rPr lang="fr-CA" dirty="0" err="1"/>
              <a:t>como</a:t>
            </a:r>
            <a:r>
              <a:rPr lang="fr-CA" dirty="0"/>
              <a:t> </a:t>
            </a:r>
            <a:r>
              <a:rPr lang="fr-CA" dirty="0" err="1"/>
              <a:t>diferenciador</a:t>
            </a:r>
            <a:r>
              <a:rPr lang="fr-CA" dirty="0"/>
              <a:t> </a:t>
            </a:r>
            <a:r>
              <a:rPr lang="fr-CA" dirty="0" err="1"/>
              <a:t>competitivo</a:t>
            </a:r>
            <a:r>
              <a:rPr lang="fr-CA" dirty="0"/>
              <a:t> para </a:t>
            </a:r>
            <a:r>
              <a:rPr lang="fr-CA" dirty="0" err="1"/>
              <a:t>cerrar</a:t>
            </a:r>
            <a:r>
              <a:rPr lang="fr-CA" dirty="0"/>
              <a:t> </a:t>
            </a:r>
            <a:r>
              <a:rPr lang="fr-CA" dirty="0" err="1"/>
              <a:t>más</a:t>
            </a:r>
            <a:r>
              <a:rPr lang="fr-CA" dirty="0"/>
              <a:t> y </a:t>
            </a:r>
            <a:r>
              <a:rPr lang="fr-CA" dirty="0" err="1"/>
              <a:t>fidelizar</a:t>
            </a:r>
            <a:r>
              <a:rPr lang="fr-CA" dirty="0"/>
              <a:t>.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E973A54-D78C-E9C7-E1A0-D77053AB3516}"/>
              </a:ext>
            </a:extLst>
          </p:cNvPr>
          <p:cNvSpPr txBox="1"/>
          <p:nvPr/>
        </p:nvSpPr>
        <p:spPr>
          <a:xfrm>
            <a:off x="1616297" y="3302237"/>
            <a:ext cx="557011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Contenido</a:t>
            </a:r>
            <a:r>
              <a:rPr lang="fr-CA" b="1" dirty="0"/>
              <a:t> </a:t>
            </a:r>
            <a:r>
              <a:rPr lang="fr-CA" b="1" dirty="0" err="1"/>
              <a:t>breve</a:t>
            </a:r>
            <a:r>
              <a:rPr lang="fr-CA" b="1" dirty="0"/>
              <a:t> + </a:t>
            </a:r>
            <a:r>
              <a:rPr lang="fr-CA" b="1" dirty="0" err="1"/>
              <a:t>ejemplos</a:t>
            </a:r>
            <a:endParaRPr lang="fr-CA" b="1" dirty="0"/>
          </a:p>
          <a:p>
            <a:endParaRPr lang="fr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Empatía</a:t>
            </a:r>
            <a:r>
              <a:rPr lang="fr-CA" dirty="0"/>
              <a:t> </a:t>
            </a:r>
            <a:r>
              <a:rPr lang="fr-CA" dirty="0" err="1"/>
              <a:t>como</a:t>
            </a:r>
            <a:r>
              <a:rPr lang="fr-CA" dirty="0"/>
              <a:t> </a:t>
            </a:r>
            <a:r>
              <a:rPr lang="fr-CA" dirty="0" err="1"/>
              <a:t>diferenciador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Cómo</a:t>
            </a:r>
            <a:r>
              <a:rPr lang="fr-CA" dirty="0"/>
              <a:t> </a:t>
            </a:r>
            <a:r>
              <a:rPr lang="fr-CA" dirty="0" err="1"/>
              <a:t>demostrar</a:t>
            </a:r>
            <a:r>
              <a:rPr lang="fr-CA" dirty="0"/>
              <a:t> </a:t>
            </a:r>
            <a:r>
              <a:rPr lang="fr-CA" dirty="0" err="1"/>
              <a:t>empatía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Casos</a:t>
            </a:r>
            <a:r>
              <a:rPr lang="fr-CA" dirty="0"/>
              <a:t> </a:t>
            </a:r>
            <a:r>
              <a:rPr lang="fr-CA" dirty="0" err="1"/>
              <a:t>prácticos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917484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B8E46-057D-0652-779C-68BA73025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67365"/>
            <a:ext cx="7772400" cy="1609344"/>
          </a:xfrm>
        </p:spPr>
        <p:txBody>
          <a:bodyPr/>
          <a:lstStyle/>
          <a:p>
            <a:r>
              <a:rPr lang="fr-CA" b="1" dirty="0" err="1"/>
              <a:t>Empatía</a:t>
            </a:r>
            <a:r>
              <a:rPr lang="fr-CA" b="1" dirty="0"/>
              <a:t> </a:t>
            </a:r>
            <a:r>
              <a:rPr lang="fr-CA" b="1" dirty="0" err="1"/>
              <a:t>como</a:t>
            </a:r>
            <a:r>
              <a:rPr lang="fr-CA" b="1" dirty="0"/>
              <a:t> </a:t>
            </a:r>
            <a:r>
              <a:rPr lang="fr-CA" b="1" dirty="0" err="1"/>
              <a:t>diferenciador</a:t>
            </a:r>
            <a:r>
              <a:rPr lang="fr-CA" b="1" dirty="0"/>
              <a:t>: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E7C54B-A75E-47B0-A166-714E95476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619132"/>
            <a:ext cx="7772400" cy="4050792"/>
          </a:xfrm>
        </p:spPr>
        <p:txBody>
          <a:bodyPr/>
          <a:lstStyle/>
          <a:p>
            <a:r>
              <a:rPr lang="fr-CA" dirty="0" err="1"/>
              <a:t>Ejemplo</a:t>
            </a:r>
            <a:r>
              <a:rPr lang="fr-CA" dirty="0"/>
              <a:t> real: </a:t>
            </a:r>
            <a:r>
              <a:rPr lang="fr-CA" dirty="0" err="1"/>
              <a:t>Zappos</a:t>
            </a:r>
            <a:r>
              <a:rPr lang="fr-CA" dirty="0"/>
              <a:t> (EE. UU.) </a:t>
            </a:r>
            <a:r>
              <a:rPr lang="fr-CA" dirty="0" err="1"/>
              <a:t>escuchó</a:t>
            </a:r>
            <a:r>
              <a:rPr lang="fr-CA" dirty="0"/>
              <a:t> a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clienta</a:t>
            </a:r>
            <a:r>
              <a:rPr lang="fr-CA" dirty="0"/>
              <a:t> que </a:t>
            </a:r>
            <a:r>
              <a:rPr lang="fr-CA" dirty="0" err="1"/>
              <a:t>pedía</a:t>
            </a:r>
            <a:r>
              <a:rPr lang="fr-CA" dirty="0"/>
              <a:t> </a:t>
            </a:r>
            <a:r>
              <a:rPr lang="fr-CA" dirty="0" err="1"/>
              <a:t>devolución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fallecimiento</a:t>
            </a:r>
            <a:r>
              <a:rPr lang="fr-CA" dirty="0"/>
              <a:t> de su </a:t>
            </a:r>
            <a:r>
              <a:rPr lang="fr-CA" dirty="0" err="1"/>
              <a:t>madre</a:t>
            </a:r>
            <a:r>
              <a:rPr lang="fr-CA" dirty="0"/>
              <a:t> → </a:t>
            </a:r>
            <a:r>
              <a:rPr lang="fr-CA" dirty="0" err="1"/>
              <a:t>además</a:t>
            </a:r>
            <a:r>
              <a:rPr lang="fr-CA" dirty="0"/>
              <a:t> de </a:t>
            </a:r>
            <a:r>
              <a:rPr lang="fr-CA" dirty="0" err="1"/>
              <a:t>aceptar</a:t>
            </a:r>
            <a:r>
              <a:rPr lang="fr-CA" dirty="0"/>
              <a:t> la </a:t>
            </a:r>
            <a:r>
              <a:rPr lang="fr-CA" dirty="0" err="1"/>
              <a:t>devolución</a:t>
            </a:r>
            <a:r>
              <a:rPr lang="fr-CA" dirty="0"/>
              <a:t>, </a:t>
            </a:r>
            <a:r>
              <a:rPr lang="fr-CA" dirty="0" err="1"/>
              <a:t>enviaron</a:t>
            </a:r>
            <a:r>
              <a:rPr lang="fr-CA" dirty="0"/>
              <a:t> flores. </a:t>
            </a:r>
            <a:r>
              <a:rPr lang="fr-CA" dirty="0" err="1"/>
              <a:t>Resultado</a:t>
            </a:r>
            <a:r>
              <a:rPr lang="fr-CA" dirty="0"/>
              <a:t>: </a:t>
            </a:r>
            <a:r>
              <a:rPr lang="fr-CA" dirty="0" err="1"/>
              <a:t>fidelización</a:t>
            </a:r>
            <a:r>
              <a:rPr lang="fr-CA" dirty="0"/>
              <a:t> de </a:t>
            </a:r>
            <a:r>
              <a:rPr lang="fr-CA" dirty="0" err="1"/>
              <a:t>por</a:t>
            </a:r>
            <a:r>
              <a:rPr lang="fr-CA" dirty="0"/>
              <a:t> vida.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02C040E-C901-6B15-4E58-D6766DDB8A19}"/>
              </a:ext>
            </a:extLst>
          </p:cNvPr>
          <p:cNvSpPr txBox="1"/>
          <p:nvPr/>
        </p:nvSpPr>
        <p:spPr>
          <a:xfrm>
            <a:off x="569890" y="2897316"/>
            <a:ext cx="800422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FR" dirty="0">
                <a:highlight>
                  <a:srgbClr val="FFFF00"/>
                </a:highlight>
              </a:rPr>
              <a:t>¿</a:t>
            </a:r>
            <a:r>
              <a:rPr lang="fr-FR" dirty="0" err="1">
                <a:highlight>
                  <a:srgbClr val="FFFF00"/>
                </a:highlight>
              </a:rPr>
              <a:t>Por</a:t>
            </a:r>
            <a:r>
              <a:rPr lang="fr-FR" dirty="0">
                <a:highlight>
                  <a:srgbClr val="FFFF00"/>
                </a:highlight>
              </a:rPr>
              <a:t> </a:t>
            </a:r>
            <a:r>
              <a:rPr lang="fr-FR" dirty="0" err="1">
                <a:highlight>
                  <a:srgbClr val="FFFF00"/>
                </a:highlight>
              </a:rPr>
              <a:t>qué</a:t>
            </a:r>
            <a:r>
              <a:rPr lang="fr-FR" dirty="0">
                <a:highlight>
                  <a:srgbClr val="FFFF00"/>
                </a:highlight>
              </a:rPr>
              <a:t> este </a:t>
            </a:r>
            <a:r>
              <a:rPr lang="fr-FR" dirty="0" err="1">
                <a:highlight>
                  <a:srgbClr val="FFFF00"/>
                </a:highlight>
              </a:rPr>
              <a:t>caso</a:t>
            </a:r>
            <a:r>
              <a:rPr lang="fr-FR" dirty="0">
                <a:highlight>
                  <a:srgbClr val="FFFF00"/>
                </a:highlight>
              </a:rPr>
              <a:t> es </a:t>
            </a:r>
            <a:r>
              <a:rPr lang="fr-FR" dirty="0" err="1">
                <a:highlight>
                  <a:srgbClr val="FFFF00"/>
                </a:highlight>
              </a:rPr>
              <a:t>famoso</a:t>
            </a:r>
            <a:r>
              <a:rPr lang="fr-FR" dirty="0">
                <a:highlight>
                  <a:srgbClr val="FFFF00"/>
                </a:highlight>
              </a:rPr>
              <a:t>?</a:t>
            </a:r>
          </a:p>
          <a:p>
            <a:pPr algn="just"/>
            <a:r>
              <a:rPr lang="fr-FR" dirty="0" err="1"/>
              <a:t>Humanidad</a:t>
            </a:r>
            <a:r>
              <a:rPr lang="fr-FR" dirty="0"/>
              <a:t> y </a:t>
            </a:r>
            <a:r>
              <a:rPr lang="fr-FR" dirty="0" err="1"/>
              <a:t>empatía:Demostró</a:t>
            </a:r>
            <a:r>
              <a:rPr lang="fr-FR" dirty="0"/>
              <a:t> que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empresa</a:t>
            </a:r>
            <a:r>
              <a:rPr lang="fr-FR" dirty="0"/>
              <a:t> </a:t>
            </a:r>
            <a:r>
              <a:rPr lang="fr-FR" dirty="0" err="1"/>
              <a:t>puede</a:t>
            </a:r>
            <a:r>
              <a:rPr lang="fr-FR" dirty="0"/>
              <a:t> </a:t>
            </a:r>
            <a:r>
              <a:rPr lang="fr-FR" dirty="0" err="1"/>
              <a:t>ir</a:t>
            </a:r>
            <a:r>
              <a:rPr lang="fr-FR" dirty="0"/>
              <a:t> </a:t>
            </a:r>
            <a:r>
              <a:rPr lang="fr-FR" dirty="0" err="1"/>
              <a:t>más</a:t>
            </a:r>
            <a:r>
              <a:rPr lang="fr-FR" dirty="0"/>
              <a:t> </a:t>
            </a:r>
            <a:r>
              <a:rPr lang="fr-FR" dirty="0" err="1"/>
              <a:t>allá</a:t>
            </a:r>
            <a:r>
              <a:rPr lang="fr-FR" dirty="0"/>
              <a:t> de la </a:t>
            </a:r>
            <a:r>
              <a:rPr lang="fr-FR" dirty="0" err="1"/>
              <a:t>transacción</a:t>
            </a:r>
            <a:r>
              <a:rPr lang="fr-FR" dirty="0"/>
              <a:t> </a:t>
            </a:r>
            <a:r>
              <a:rPr lang="fr-FR" dirty="0" err="1"/>
              <a:t>comercial</a:t>
            </a:r>
            <a:r>
              <a:rPr lang="fr-FR" dirty="0"/>
              <a:t> para </a:t>
            </a:r>
            <a:r>
              <a:rPr lang="fr-FR" dirty="0" err="1"/>
              <a:t>mostrar</a:t>
            </a:r>
            <a:r>
              <a:rPr lang="fr-FR" dirty="0"/>
              <a:t>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genuina</a:t>
            </a:r>
            <a:r>
              <a:rPr lang="fr-FR" dirty="0"/>
              <a:t> </a:t>
            </a:r>
            <a:r>
              <a:rPr lang="fr-FR" dirty="0" err="1"/>
              <a:t>preocupación</a:t>
            </a:r>
            <a:r>
              <a:rPr lang="fr-FR" dirty="0"/>
              <a:t> </a:t>
            </a:r>
            <a:r>
              <a:rPr lang="fr-FR" dirty="0" err="1"/>
              <a:t>por</a:t>
            </a:r>
            <a:r>
              <a:rPr lang="fr-FR" dirty="0"/>
              <a:t> el </a:t>
            </a:r>
            <a:r>
              <a:rPr lang="fr-FR" dirty="0" err="1"/>
              <a:t>bienestar</a:t>
            </a:r>
            <a:r>
              <a:rPr lang="fr-FR" dirty="0"/>
              <a:t> de sus clientes. </a:t>
            </a:r>
          </a:p>
          <a:p>
            <a:pPr algn="just"/>
            <a:endParaRPr lang="fr-FR" dirty="0"/>
          </a:p>
          <a:p>
            <a:pPr algn="just"/>
            <a:r>
              <a:rPr lang="fr-FR" dirty="0" err="1"/>
              <a:t>Experiencia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cliente:Este</a:t>
            </a:r>
            <a:r>
              <a:rPr lang="fr-FR" dirty="0"/>
              <a:t> </a:t>
            </a:r>
            <a:r>
              <a:rPr lang="fr-FR" dirty="0" err="1"/>
              <a:t>ejemplo</a:t>
            </a:r>
            <a:r>
              <a:rPr lang="fr-FR" dirty="0"/>
              <a:t> se </a:t>
            </a:r>
            <a:r>
              <a:rPr lang="fr-FR" dirty="0" err="1"/>
              <a:t>convirtió</a:t>
            </a:r>
            <a:r>
              <a:rPr lang="fr-FR" dirty="0"/>
              <a:t> en </a:t>
            </a:r>
            <a:r>
              <a:rPr lang="fr-FR" dirty="0" err="1"/>
              <a:t>una</a:t>
            </a:r>
            <a:r>
              <a:rPr lang="fr-FR" dirty="0"/>
              <a:t> de las historias </a:t>
            </a:r>
            <a:r>
              <a:rPr lang="fr-FR" dirty="0" err="1"/>
              <a:t>más</a:t>
            </a:r>
            <a:r>
              <a:rPr lang="fr-FR" dirty="0"/>
              <a:t> </a:t>
            </a:r>
            <a:r>
              <a:rPr lang="fr-FR" dirty="0" err="1"/>
              <a:t>comentadas</a:t>
            </a:r>
            <a:r>
              <a:rPr lang="fr-FR" dirty="0"/>
              <a:t> sobre la </a:t>
            </a:r>
            <a:r>
              <a:rPr lang="fr-FR" dirty="0" err="1"/>
              <a:t>importancia</a:t>
            </a:r>
            <a:r>
              <a:rPr lang="fr-FR" dirty="0"/>
              <a:t> de un </a:t>
            </a:r>
            <a:r>
              <a:rPr lang="fr-FR" dirty="0" err="1"/>
              <a:t>servicio</a:t>
            </a:r>
            <a:r>
              <a:rPr lang="fr-FR" dirty="0"/>
              <a:t> al cliente </a:t>
            </a:r>
            <a:r>
              <a:rPr lang="fr-FR" dirty="0" err="1"/>
              <a:t>excepcional</a:t>
            </a:r>
            <a:r>
              <a:rPr lang="fr-FR" dirty="0"/>
              <a:t> en la </a:t>
            </a:r>
            <a:r>
              <a:rPr lang="fr-FR" dirty="0" err="1"/>
              <a:t>era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comercio</a:t>
            </a:r>
            <a:r>
              <a:rPr lang="fr-FR" dirty="0"/>
              <a:t> </a:t>
            </a:r>
            <a:r>
              <a:rPr lang="fr-FR" dirty="0" err="1"/>
              <a:t>electrónico</a:t>
            </a:r>
            <a:r>
              <a:rPr lang="fr-FR" dirty="0"/>
              <a:t>. </a:t>
            </a:r>
          </a:p>
          <a:p>
            <a:pPr algn="just"/>
            <a:endParaRPr lang="fr-FR" dirty="0"/>
          </a:p>
          <a:p>
            <a:pPr algn="just"/>
            <a:r>
              <a:rPr lang="fr-FR" dirty="0" err="1"/>
              <a:t>Fidelización:La</a:t>
            </a:r>
            <a:r>
              <a:rPr lang="fr-FR" dirty="0"/>
              <a:t> </a:t>
            </a:r>
            <a:r>
              <a:rPr lang="fr-FR" dirty="0" err="1"/>
              <a:t>iniciativa</a:t>
            </a:r>
            <a:r>
              <a:rPr lang="fr-FR" dirty="0"/>
              <a:t> de </a:t>
            </a:r>
            <a:r>
              <a:rPr lang="fr-FR" dirty="0" err="1"/>
              <a:t>Zappos</a:t>
            </a:r>
            <a:r>
              <a:rPr lang="fr-FR" dirty="0"/>
              <a:t> no solo </a:t>
            </a:r>
            <a:r>
              <a:rPr lang="fr-FR" dirty="0" err="1"/>
              <a:t>solucionó</a:t>
            </a:r>
            <a:r>
              <a:rPr lang="fr-FR" dirty="0"/>
              <a:t>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situación</a:t>
            </a:r>
            <a:r>
              <a:rPr lang="fr-FR" dirty="0"/>
              <a:t> </a:t>
            </a:r>
            <a:r>
              <a:rPr lang="fr-FR" dirty="0" err="1"/>
              <a:t>difícil</a:t>
            </a:r>
            <a:r>
              <a:rPr lang="fr-FR" dirty="0"/>
              <a:t> para la </a:t>
            </a:r>
            <a:r>
              <a:rPr lang="fr-FR" dirty="0" err="1"/>
              <a:t>clienta</a:t>
            </a:r>
            <a:r>
              <a:rPr lang="fr-FR" dirty="0"/>
              <a:t>, sino que </a:t>
            </a:r>
            <a:r>
              <a:rPr lang="fr-FR" dirty="0" err="1"/>
              <a:t>también</a:t>
            </a:r>
            <a:r>
              <a:rPr lang="fr-FR" dirty="0"/>
              <a:t> </a:t>
            </a:r>
            <a:r>
              <a:rPr lang="fr-FR" dirty="0" err="1"/>
              <a:t>fortaleció</a:t>
            </a:r>
            <a:r>
              <a:rPr lang="fr-FR" dirty="0"/>
              <a:t> su </a:t>
            </a:r>
            <a:r>
              <a:rPr lang="fr-FR" dirty="0" err="1"/>
              <a:t>conexión</a:t>
            </a:r>
            <a:r>
              <a:rPr lang="fr-FR" dirty="0"/>
              <a:t> con la marca, </a:t>
            </a:r>
            <a:r>
              <a:rPr lang="fr-FR" dirty="0" err="1"/>
              <a:t>transformando</a:t>
            </a:r>
            <a:r>
              <a:rPr lang="fr-FR" dirty="0"/>
              <a:t>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experiencia</a:t>
            </a:r>
            <a:r>
              <a:rPr lang="fr-FR" dirty="0"/>
              <a:t> </a:t>
            </a:r>
            <a:r>
              <a:rPr lang="fr-FR" dirty="0" err="1"/>
              <a:t>negativa</a:t>
            </a:r>
            <a:r>
              <a:rPr lang="fr-FR" dirty="0"/>
              <a:t> en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experiencia</a:t>
            </a:r>
            <a:r>
              <a:rPr lang="fr-FR" dirty="0"/>
              <a:t> positiva que </a:t>
            </a:r>
            <a:r>
              <a:rPr lang="fr-FR" dirty="0" err="1"/>
              <a:t>genera</a:t>
            </a:r>
            <a:r>
              <a:rPr lang="fr-FR" dirty="0"/>
              <a:t> </a:t>
            </a:r>
            <a:r>
              <a:rPr lang="fr-FR" dirty="0" err="1"/>
              <a:t>lealtad</a:t>
            </a:r>
            <a:r>
              <a:rPr lang="fr-FR" dirty="0"/>
              <a:t> a largo </a:t>
            </a:r>
            <a:r>
              <a:rPr lang="fr-FR" dirty="0" err="1"/>
              <a:t>plazo</a:t>
            </a:r>
            <a:r>
              <a:rPr lang="fr-FR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751131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F322BD-EB9F-9DE9-684A-DABF0C066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dirty="0" err="1"/>
              <a:t>Cómo</a:t>
            </a:r>
            <a:r>
              <a:rPr lang="fr-CA" b="1" dirty="0"/>
              <a:t> </a:t>
            </a:r>
            <a:r>
              <a:rPr lang="fr-CA" b="1" dirty="0" err="1"/>
              <a:t>demostrar</a:t>
            </a:r>
            <a:r>
              <a:rPr lang="fr-CA" b="1" dirty="0"/>
              <a:t> </a:t>
            </a:r>
            <a:r>
              <a:rPr lang="fr-CA" b="1" dirty="0" err="1"/>
              <a:t>empatía</a:t>
            </a:r>
            <a:r>
              <a:rPr lang="fr-CA" b="1" dirty="0"/>
              <a:t>:</a:t>
            </a:r>
            <a:br>
              <a:rPr lang="fr-CA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E7BF08-A9B0-E7F6-131E-7BA9BB229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6707" y="1663865"/>
            <a:ext cx="4774842" cy="4050792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Frases </a:t>
            </a:r>
            <a:r>
              <a:rPr lang="fr-CA" dirty="0" err="1"/>
              <a:t>como</a:t>
            </a:r>
            <a:r>
              <a:rPr lang="fr-CA" dirty="0"/>
              <a:t> </a:t>
            </a:r>
            <a:r>
              <a:rPr lang="fr-CA" i="1" dirty="0"/>
              <a:t>“</a:t>
            </a:r>
            <a:r>
              <a:rPr lang="fr-CA" i="1" dirty="0" err="1"/>
              <a:t>entiendo</a:t>
            </a:r>
            <a:r>
              <a:rPr lang="fr-CA" i="1" dirty="0"/>
              <a:t> </a:t>
            </a:r>
            <a:r>
              <a:rPr lang="fr-CA" i="1" dirty="0" err="1"/>
              <a:t>cómo</a:t>
            </a:r>
            <a:r>
              <a:rPr lang="fr-CA" i="1" dirty="0"/>
              <a:t> te </a:t>
            </a:r>
            <a:r>
              <a:rPr lang="fr-CA" i="1" dirty="0" err="1"/>
              <a:t>sientes</a:t>
            </a:r>
            <a:r>
              <a:rPr lang="fr-CA" i="1" dirty="0"/>
              <a:t>”</a:t>
            </a:r>
            <a:r>
              <a:rPr lang="fr-CA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Aterrizar</a:t>
            </a:r>
            <a:r>
              <a:rPr lang="fr-CA" dirty="0"/>
              <a:t> la </a:t>
            </a:r>
            <a:r>
              <a:rPr lang="fr-CA" dirty="0" err="1"/>
              <a:t>solución</a:t>
            </a:r>
            <a:r>
              <a:rPr lang="fr-CA" dirty="0"/>
              <a:t> al </a:t>
            </a:r>
            <a:r>
              <a:rPr lang="fr-CA" dirty="0" err="1"/>
              <a:t>problema</a:t>
            </a:r>
            <a:r>
              <a:rPr lang="fr-CA" dirty="0"/>
              <a:t> real </a:t>
            </a:r>
            <a:r>
              <a:rPr lang="fr-CA" dirty="0" err="1"/>
              <a:t>del</a:t>
            </a:r>
            <a:r>
              <a:rPr lang="fr-CA" dirty="0"/>
              <a:t> cliente.</a:t>
            </a:r>
            <a:br>
              <a:rPr lang="fr-CA" dirty="0"/>
            </a:br>
            <a:r>
              <a:rPr lang="fr-CA" dirty="0" err="1"/>
              <a:t>Ejemplo</a:t>
            </a:r>
            <a:r>
              <a:rPr lang="fr-CA" dirty="0"/>
              <a:t>: Starbucks </a:t>
            </a:r>
            <a:r>
              <a:rPr lang="fr-CA" dirty="0" err="1"/>
              <a:t>personaliza</a:t>
            </a:r>
            <a:r>
              <a:rPr lang="fr-CA" dirty="0"/>
              <a:t> </a:t>
            </a:r>
            <a:r>
              <a:rPr lang="fr-CA" dirty="0" err="1"/>
              <a:t>vasos</a:t>
            </a:r>
            <a:r>
              <a:rPr lang="fr-CA" dirty="0"/>
              <a:t> con nombre → cliente </a:t>
            </a:r>
            <a:r>
              <a:rPr lang="fr-CA" dirty="0" err="1"/>
              <a:t>percibe</a:t>
            </a:r>
            <a:r>
              <a:rPr lang="fr-CA" dirty="0"/>
              <a:t> </a:t>
            </a:r>
            <a:r>
              <a:rPr lang="fr-CA" dirty="0" err="1"/>
              <a:t>atención</a:t>
            </a:r>
            <a:r>
              <a:rPr lang="fr-CA" dirty="0"/>
              <a:t> </a:t>
            </a:r>
            <a:r>
              <a:rPr lang="fr-CA" dirty="0" err="1"/>
              <a:t>individual</a:t>
            </a:r>
            <a:r>
              <a:rPr lang="fr-CA" dirty="0"/>
              <a:t>, lo que </a:t>
            </a:r>
            <a:r>
              <a:rPr lang="fr-CA" dirty="0" err="1"/>
              <a:t>aumenta</a:t>
            </a:r>
            <a:r>
              <a:rPr lang="fr-CA" dirty="0"/>
              <a:t> visitas </a:t>
            </a:r>
            <a:r>
              <a:rPr lang="fr-CA" dirty="0" err="1"/>
              <a:t>repetidas</a:t>
            </a:r>
            <a:r>
              <a:rPr lang="fr-CA" dirty="0"/>
              <a:t>.</a:t>
            </a:r>
          </a:p>
          <a:p>
            <a:pPr algn="just"/>
            <a:endParaRPr lang="fr-FR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C65E4A8-0FFD-C646-A119-167F03668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638" y="1663865"/>
            <a:ext cx="36830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3B912A2-0C40-2AF1-8239-E34770F281DA}"/>
              </a:ext>
            </a:extLst>
          </p:cNvPr>
          <p:cNvSpPr txBox="1"/>
          <p:nvPr/>
        </p:nvSpPr>
        <p:spPr>
          <a:xfrm>
            <a:off x="518373" y="4503132"/>
            <a:ext cx="731198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Casos</a:t>
            </a:r>
            <a:r>
              <a:rPr lang="fr-CA" b="1" dirty="0"/>
              <a:t> </a:t>
            </a:r>
            <a:r>
              <a:rPr lang="fr-CA" b="1" dirty="0" err="1"/>
              <a:t>prácticos</a:t>
            </a:r>
            <a:r>
              <a:rPr lang="fr-CA" b="1" dirty="0"/>
              <a:t>:</a:t>
            </a:r>
          </a:p>
          <a:p>
            <a:pPr algn="ctr"/>
            <a:r>
              <a:rPr lang="fr-CA" dirty="0"/>
              <a:t>Cliente </a:t>
            </a:r>
            <a:r>
              <a:rPr lang="fr-CA" dirty="0" err="1"/>
              <a:t>preocupado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precio</a:t>
            </a:r>
            <a:r>
              <a:rPr lang="fr-CA" dirty="0"/>
              <a:t> →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empatiza</a:t>
            </a:r>
            <a:r>
              <a:rPr lang="fr-CA" dirty="0"/>
              <a:t>: </a:t>
            </a:r>
          </a:p>
          <a:p>
            <a:pPr algn="ctr"/>
            <a:r>
              <a:rPr lang="fr-CA" i="1" dirty="0"/>
              <a:t>“</a:t>
            </a:r>
            <a:r>
              <a:rPr lang="fr-CA" i="1" dirty="0" err="1"/>
              <a:t>sé</a:t>
            </a:r>
            <a:r>
              <a:rPr lang="fr-CA" i="1" dirty="0"/>
              <a:t> que </a:t>
            </a:r>
            <a:r>
              <a:rPr lang="fr-CA" i="1" dirty="0" err="1"/>
              <a:t>buscas</a:t>
            </a:r>
            <a:r>
              <a:rPr lang="fr-CA" i="1" dirty="0"/>
              <a:t> </a:t>
            </a:r>
            <a:r>
              <a:rPr lang="fr-CA" i="1" dirty="0" err="1"/>
              <a:t>cuidar</a:t>
            </a:r>
            <a:r>
              <a:rPr lang="fr-CA" i="1" dirty="0"/>
              <a:t> tu </a:t>
            </a:r>
            <a:r>
              <a:rPr lang="fr-CA" i="1" dirty="0" err="1"/>
              <a:t>inversión</a:t>
            </a:r>
            <a:r>
              <a:rPr lang="fr-CA" i="1" dirty="0"/>
              <a:t>; </a:t>
            </a:r>
            <a:r>
              <a:rPr lang="fr-CA" i="1" dirty="0" err="1"/>
              <a:t>por</a:t>
            </a:r>
            <a:r>
              <a:rPr lang="fr-CA" i="1" dirty="0"/>
              <a:t> </a:t>
            </a:r>
            <a:r>
              <a:rPr lang="fr-CA" i="1" dirty="0" err="1"/>
              <a:t>eso</a:t>
            </a:r>
            <a:r>
              <a:rPr lang="fr-CA" i="1" dirty="0"/>
              <a:t> </a:t>
            </a:r>
            <a:r>
              <a:rPr lang="fr-CA" i="1" dirty="0" err="1"/>
              <a:t>quiero</a:t>
            </a:r>
            <a:r>
              <a:rPr lang="fr-CA" i="1" dirty="0"/>
              <a:t> </a:t>
            </a:r>
            <a:r>
              <a:rPr lang="fr-CA" i="1" dirty="0" err="1"/>
              <a:t>mostrarte</a:t>
            </a:r>
            <a:r>
              <a:rPr lang="fr-CA" i="1" dirty="0"/>
              <a:t> el </a:t>
            </a:r>
            <a:r>
              <a:rPr lang="fr-CA" i="1" dirty="0" err="1"/>
              <a:t>valor</a:t>
            </a:r>
            <a:r>
              <a:rPr lang="fr-CA" i="1" dirty="0"/>
              <a:t> a largo </a:t>
            </a:r>
            <a:r>
              <a:rPr lang="fr-CA" i="1" dirty="0" err="1"/>
              <a:t>plazo</a:t>
            </a:r>
            <a:r>
              <a:rPr lang="fr-CA" i="1" dirty="0"/>
              <a:t>”</a:t>
            </a:r>
            <a:r>
              <a:rPr lang="fr-CA" dirty="0"/>
              <a:t>.</a:t>
            </a:r>
          </a:p>
          <a:p>
            <a:pPr algn="just"/>
            <a:r>
              <a:rPr lang="fr-CA" dirty="0"/>
              <a:t>Cliente </a:t>
            </a:r>
            <a:r>
              <a:rPr lang="fr-CA" dirty="0" err="1"/>
              <a:t>nervioso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cirugía</a:t>
            </a:r>
            <a:r>
              <a:rPr lang="fr-CA" dirty="0"/>
              <a:t> </a:t>
            </a:r>
          </a:p>
          <a:p>
            <a:pPr algn="just"/>
            <a:r>
              <a:rPr lang="fr-CA" dirty="0"/>
              <a:t>(</a:t>
            </a:r>
            <a:r>
              <a:rPr lang="fr-CA" dirty="0" err="1"/>
              <a:t>ejemplo</a:t>
            </a:r>
            <a:r>
              <a:rPr lang="fr-CA" dirty="0"/>
              <a:t> médico) → </a:t>
            </a:r>
            <a:r>
              <a:rPr lang="fr-CA" dirty="0" err="1"/>
              <a:t>doctor</a:t>
            </a:r>
            <a:r>
              <a:rPr lang="fr-CA" dirty="0"/>
              <a:t> que </a:t>
            </a:r>
            <a:r>
              <a:rPr lang="fr-CA" dirty="0" err="1"/>
              <a:t>explica</a:t>
            </a:r>
            <a:r>
              <a:rPr lang="fr-CA" dirty="0"/>
              <a:t> con calma y en </a:t>
            </a:r>
            <a:r>
              <a:rPr lang="fr-CA" dirty="0" err="1"/>
              <a:t>lenguaje</a:t>
            </a:r>
            <a:r>
              <a:rPr lang="fr-CA" dirty="0"/>
              <a:t> </a:t>
            </a:r>
            <a:r>
              <a:rPr lang="fr-CA" dirty="0" err="1"/>
              <a:t>sencillo</a:t>
            </a:r>
            <a:r>
              <a:rPr lang="fr-CA" dirty="0"/>
              <a:t> </a:t>
            </a:r>
            <a:r>
              <a:rPr lang="fr-CA" dirty="0" err="1"/>
              <a:t>reduce</a:t>
            </a:r>
            <a:r>
              <a:rPr lang="fr-CA" dirty="0"/>
              <a:t> </a:t>
            </a:r>
            <a:r>
              <a:rPr lang="fr-CA" dirty="0" err="1"/>
              <a:t>ansiedad</a:t>
            </a:r>
            <a:r>
              <a:rPr lang="fr-CA" dirty="0"/>
              <a:t> → </a:t>
            </a:r>
            <a:r>
              <a:rPr lang="fr-CA" dirty="0" err="1"/>
              <a:t>más</a:t>
            </a:r>
            <a:r>
              <a:rPr lang="fr-CA" dirty="0"/>
              <a:t> </a:t>
            </a:r>
            <a:r>
              <a:rPr lang="fr-CA" dirty="0" err="1"/>
              <a:t>aceptación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</a:t>
            </a:r>
            <a:r>
              <a:rPr lang="fr-CA" dirty="0" err="1"/>
              <a:t>servicio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4162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9048557-4170-6196-9EB6-059D4026BF71}"/>
              </a:ext>
            </a:extLst>
          </p:cNvPr>
          <p:cNvSpPr txBox="1"/>
          <p:nvPr/>
        </p:nvSpPr>
        <p:spPr>
          <a:xfrm>
            <a:off x="1072166" y="2062938"/>
            <a:ext cx="699966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CA" b="1" dirty="0"/>
              <a:t>Mapa de </a:t>
            </a:r>
            <a:r>
              <a:rPr lang="fr-CA" b="1" dirty="0" err="1"/>
              <a:t>empatía</a:t>
            </a:r>
            <a:r>
              <a:rPr lang="fr-CA" b="1" dirty="0"/>
              <a:t>:</a:t>
            </a:r>
            <a:r>
              <a:rPr lang="fr-CA" dirty="0"/>
              <a:t> Cada participante </a:t>
            </a:r>
            <a:r>
              <a:rPr lang="fr-CA" dirty="0" err="1"/>
              <a:t>completa</a:t>
            </a:r>
            <a:r>
              <a:rPr lang="fr-CA" dirty="0"/>
              <a:t>: </a:t>
            </a:r>
            <a:r>
              <a:rPr lang="fr-CA" dirty="0" err="1"/>
              <a:t>qué</a:t>
            </a:r>
            <a:r>
              <a:rPr lang="fr-CA" dirty="0"/>
              <a:t> </a:t>
            </a:r>
            <a:r>
              <a:rPr lang="fr-CA" dirty="0" err="1"/>
              <a:t>piensa</a:t>
            </a:r>
            <a:r>
              <a:rPr lang="fr-CA" dirty="0"/>
              <a:t>, </a:t>
            </a:r>
            <a:r>
              <a:rPr lang="fr-CA" dirty="0" err="1"/>
              <a:t>siente</a:t>
            </a:r>
            <a:r>
              <a:rPr lang="fr-CA" dirty="0"/>
              <a:t>, </a:t>
            </a:r>
            <a:r>
              <a:rPr lang="fr-CA" dirty="0" err="1"/>
              <a:t>dice</a:t>
            </a:r>
            <a:r>
              <a:rPr lang="fr-CA" dirty="0"/>
              <a:t> y </a:t>
            </a:r>
            <a:r>
              <a:rPr lang="fr-CA" dirty="0" err="1"/>
              <a:t>hace</a:t>
            </a:r>
            <a:r>
              <a:rPr lang="fr-CA" dirty="0"/>
              <a:t> el cliente.</a:t>
            </a:r>
          </a:p>
          <a:p>
            <a:pPr>
              <a:buFont typeface="Arial" panose="020B0604020202020204" pitchFamily="34" charset="0"/>
              <a:buChar char="•"/>
            </a:pPr>
            <a:endParaRPr lang="fr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Ponerse</a:t>
            </a:r>
            <a:r>
              <a:rPr lang="fr-CA" b="1" dirty="0"/>
              <a:t> en sus </a:t>
            </a:r>
            <a:r>
              <a:rPr lang="fr-CA" b="1" dirty="0" err="1"/>
              <a:t>zapatos</a:t>
            </a:r>
            <a:r>
              <a:rPr lang="fr-CA" b="1" dirty="0"/>
              <a:t>:</a:t>
            </a:r>
            <a:r>
              <a:rPr lang="fr-CA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Rol</a:t>
            </a:r>
            <a:r>
              <a:rPr lang="fr-CA" dirty="0"/>
              <a:t> </a:t>
            </a:r>
            <a:r>
              <a:rPr lang="fr-CA" dirty="0" err="1"/>
              <a:t>inverso</a:t>
            </a:r>
            <a:r>
              <a:rPr lang="fr-CA" dirty="0"/>
              <a:t>, un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actúa</a:t>
            </a:r>
            <a:r>
              <a:rPr lang="fr-CA" dirty="0"/>
              <a:t> </a:t>
            </a:r>
            <a:r>
              <a:rPr lang="fr-CA" dirty="0" err="1"/>
              <a:t>como</a:t>
            </a:r>
            <a:r>
              <a:rPr lang="fr-CA" dirty="0"/>
              <a:t> cliente con </a:t>
            </a:r>
            <a:r>
              <a:rPr lang="fr-CA" dirty="0" err="1"/>
              <a:t>objeción</a:t>
            </a:r>
            <a:r>
              <a:rPr lang="fr-CA" dirty="0"/>
              <a:t> de </a:t>
            </a:r>
            <a:r>
              <a:rPr lang="fr-CA" dirty="0" err="1"/>
              <a:t>precio</a:t>
            </a:r>
            <a:r>
              <a:rPr lang="fr-CA" dirty="0"/>
              <a:t>, </a:t>
            </a:r>
            <a:r>
              <a:rPr lang="fr-CA" dirty="0" err="1"/>
              <a:t>otro</a:t>
            </a:r>
            <a:r>
              <a:rPr lang="fr-CA" dirty="0"/>
              <a:t> </a:t>
            </a:r>
            <a:r>
              <a:rPr lang="fr-CA" dirty="0" err="1"/>
              <a:t>debe</a:t>
            </a:r>
            <a:r>
              <a:rPr lang="fr-CA" dirty="0"/>
              <a:t> </a:t>
            </a:r>
            <a:r>
              <a:rPr lang="fr-CA" dirty="0" err="1"/>
              <a:t>responder</a:t>
            </a:r>
            <a:r>
              <a:rPr lang="fr-CA" dirty="0"/>
              <a:t> </a:t>
            </a:r>
            <a:r>
              <a:rPr lang="fr-CA" dirty="0" err="1"/>
              <a:t>empáticamente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fr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/>
              <a:t>Frases </a:t>
            </a:r>
            <a:r>
              <a:rPr lang="fr-CA" b="1" dirty="0" err="1"/>
              <a:t>empáticas</a:t>
            </a:r>
            <a:r>
              <a:rPr lang="fr-CA" b="1" dirty="0"/>
              <a:t> vs. de </a:t>
            </a:r>
            <a:r>
              <a:rPr lang="fr-CA" b="1" dirty="0" err="1"/>
              <a:t>rechazo</a:t>
            </a:r>
            <a:r>
              <a:rPr lang="fr-CA" b="1" dirty="0"/>
              <a:t>:</a:t>
            </a:r>
            <a:r>
              <a:rPr lang="fr-CA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Ejemplo</a:t>
            </a:r>
            <a:r>
              <a:rPr lang="fr-CA" dirty="0"/>
              <a:t>:</a:t>
            </a:r>
          </a:p>
          <a:p>
            <a:endParaRPr lang="fr-CA" dirty="0">
              <a:highlight>
                <a:srgbClr val="00FFFF"/>
              </a:highlight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A" dirty="0" err="1">
                <a:highlight>
                  <a:srgbClr val="00FFFF"/>
                </a:highlight>
              </a:rPr>
              <a:t>Empática</a:t>
            </a:r>
            <a:r>
              <a:rPr lang="fr-CA" dirty="0">
                <a:highlight>
                  <a:srgbClr val="00FFFF"/>
                </a:highlight>
              </a:rPr>
              <a:t>: </a:t>
            </a:r>
            <a:r>
              <a:rPr lang="fr-CA" i="1" dirty="0">
                <a:highlight>
                  <a:srgbClr val="00FFFF"/>
                </a:highlight>
              </a:rPr>
              <a:t>“</a:t>
            </a:r>
            <a:r>
              <a:rPr lang="fr-CA" i="1" dirty="0" err="1">
                <a:highlight>
                  <a:srgbClr val="00FFFF"/>
                </a:highlight>
              </a:rPr>
              <a:t>Entiendo</a:t>
            </a:r>
            <a:r>
              <a:rPr lang="fr-CA" i="1" dirty="0">
                <a:highlight>
                  <a:srgbClr val="00FFFF"/>
                </a:highlight>
              </a:rPr>
              <a:t> que </a:t>
            </a:r>
            <a:r>
              <a:rPr lang="fr-CA" i="1" dirty="0" err="1">
                <a:highlight>
                  <a:srgbClr val="00FFFF"/>
                </a:highlight>
              </a:rPr>
              <a:t>quieras</a:t>
            </a:r>
            <a:r>
              <a:rPr lang="fr-CA" i="1" dirty="0">
                <a:highlight>
                  <a:srgbClr val="00FFFF"/>
                </a:highlight>
              </a:rPr>
              <a:t> </a:t>
            </a:r>
            <a:r>
              <a:rPr lang="fr-CA" i="1" dirty="0" err="1">
                <a:highlight>
                  <a:srgbClr val="00FFFF"/>
                </a:highlight>
              </a:rPr>
              <a:t>pensarlo</a:t>
            </a:r>
            <a:r>
              <a:rPr lang="fr-CA" i="1" dirty="0">
                <a:highlight>
                  <a:srgbClr val="00FFFF"/>
                </a:highlight>
              </a:rPr>
              <a:t>, ¿</a:t>
            </a:r>
            <a:r>
              <a:rPr lang="fr-CA" i="1" dirty="0" err="1">
                <a:highlight>
                  <a:srgbClr val="00FFFF"/>
                </a:highlight>
              </a:rPr>
              <a:t>qué</a:t>
            </a:r>
            <a:r>
              <a:rPr lang="fr-CA" i="1" dirty="0">
                <a:highlight>
                  <a:srgbClr val="00FFFF"/>
                </a:highlight>
              </a:rPr>
              <a:t> </a:t>
            </a:r>
            <a:r>
              <a:rPr lang="fr-CA" i="1" dirty="0" err="1">
                <a:highlight>
                  <a:srgbClr val="00FFFF"/>
                </a:highlight>
              </a:rPr>
              <a:t>aspecto</a:t>
            </a:r>
            <a:r>
              <a:rPr lang="fr-CA" i="1" dirty="0">
                <a:highlight>
                  <a:srgbClr val="00FFFF"/>
                </a:highlight>
              </a:rPr>
              <a:t> te </a:t>
            </a:r>
            <a:r>
              <a:rPr lang="fr-CA" i="1" dirty="0" err="1">
                <a:highlight>
                  <a:srgbClr val="00FFFF"/>
                </a:highlight>
              </a:rPr>
              <a:t>gustaría</a:t>
            </a:r>
            <a:r>
              <a:rPr lang="fr-CA" i="1" dirty="0">
                <a:highlight>
                  <a:srgbClr val="00FFFF"/>
                </a:highlight>
              </a:rPr>
              <a:t> </a:t>
            </a:r>
            <a:r>
              <a:rPr lang="fr-CA" i="1" dirty="0" err="1">
                <a:highlight>
                  <a:srgbClr val="00FFFF"/>
                </a:highlight>
              </a:rPr>
              <a:t>analizar</a:t>
            </a:r>
            <a:r>
              <a:rPr lang="fr-CA" i="1" dirty="0">
                <a:highlight>
                  <a:srgbClr val="00FFFF"/>
                </a:highlight>
              </a:rPr>
              <a:t> </a:t>
            </a:r>
            <a:r>
              <a:rPr lang="fr-CA" i="1" dirty="0" err="1">
                <a:highlight>
                  <a:srgbClr val="00FFFF"/>
                </a:highlight>
              </a:rPr>
              <a:t>más</a:t>
            </a:r>
            <a:r>
              <a:rPr lang="fr-CA" i="1" dirty="0">
                <a:highlight>
                  <a:srgbClr val="00FFFF"/>
                </a:highlight>
              </a:rPr>
              <a:t>?”</a:t>
            </a:r>
          </a:p>
          <a:p>
            <a:pPr lvl="1"/>
            <a:endParaRPr lang="fr-CA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A" dirty="0">
                <a:highlight>
                  <a:srgbClr val="FF0000"/>
                </a:highlight>
              </a:rPr>
              <a:t>De </a:t>
            </a:r>
            <a:r>
              <a:rPr lang="fr-CA" dirty="0" err="1">
                <a:highlight>
                  <a:srgbClr val="FF0000"/>
                </a:highlight>
              </a:rPr>
              <a:t>rechazo</a:t>
            </a:r>
            <a:r>
              <a:rPr lang="fr-CA" dirty="0">
                <a:highlight>
                  <a:srgbClr val="FF0000"/>
                </a:highlight>
              </a:rPr>
              <a:t>: </a:t>
            </a:r>
            <a:r>
              <a:rPr lang="fr-CA" i="1" dirty="0">
                <a:highlight>
                  <a:srgbClr val="FF0000"/>
                </a:highlight>
              </a:rPr>
              <a:t>“Pues </a:t>
            </a:r>
            <a:r>
              <a:rPr lang="fr-CA" i="1" dirty="0" err="1">
                <a:highlight>
                  <a:srgbClr val="FF0000"/>
                </a:highlight>
              </a:rPr>
              <a:t>decide</a:t>
            </a:r>
            <a:r>
              <a:rPr lang="fr-CA" i="1" dirty="0">
                <a:highlight>
                  <a:srgbClr val="FF0000"/>
                </a:highlight>
              </a:rPr>
              <a:t> </a:t>
            </a:r>
            <a:r>
              <a:rPr lang="fr-CA" i="1" dirty="0" err="1">
                <a:highlight>
                  <a:srgbClr val="FF0000"/>
                </a:highlight>
              </a:rPr>
              <a:t>ya</a:t>
            </a:r>
            <a:r>
              <a:rPr lang="fr-CA" i="1" dirty="0">
                <a:highlight>
                  <a:srgbClr val="FF0000"/>
                </a:highlight>
              </a:rPr>
              <a:t> porque no </a:t>
            </a:r>
            <a:r>
              <a:rPr lang="fr-CA" i="1" dirty="0" err="1">
                <a:highlight>
                  <a:srgbClr val="FF0000"/>
                </a:highlight>
              </a:rPr>
              <a:t>tengo</a:t>
            </a:r>
            <a:r>
              <a:rPr lang="fr-CA" i="1" dirty="0">
                <a:highlight>
                  <a:srgbClr val="FF0000"/>
                </a:highlight>
              </a:rPr>
              <a:t> </a:t>
            </a:r>
            <a:r>
              <a:rPr lang="fr-CA" i="1" dirty="0" err="1">
                <a:highlight>
                  <a:srgbClr val="FF0000"/>
                </a:highlight>
              </a:rPr>
              <a:t>tiempo</a:t>
            </a:r>
            <a:r>
              <a:rPr lang="fr-CA" i="1" dirty="0">
                <a:highlight>
                  <a:srgbClr val="FF0000"/>
                </a:highlight>
              </a:rPr>
              <a:t>”</a:t>
            </a:r>
            <a:r>
              <a:rPr lang="fr-CA" dirty="0">
                <a:highlight>
                  <a:srgbClr val="FF0000"/>
                </a:highlight>
              </a:rPr>
              <a:t>.</a:t>
            </a: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82B45897-8E40-0CD5-AEE7-729CE4A1A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</p:spPr>
        <p:txBody>
          <a:bodyPr/>
          <a:lstStyle/>
          <a:p>
            <a:r>
              <a:rPr lang="fr-CA" b="1" dirty="0" err="1"/>
              <a:t>Ejercicio</a:t>
            </a:r>
            <a:r>
              <a:rPr lang="fr-CA" b="1" dirty="0"/>
              <a:t> </a:t>
            </a:r>
            <a:r>
              <a:rPr lang="fr-CA" b="1" dirty="0" err="1"/>
              <a:t>práctico</a:t>
            </a:r>
            <a:endParaRPr lang="fr-CA" b="1" dirty="0"/>
          </a:p>
        </p:txBody>
      </p:sp>
    </p:spTree>
    <p:extLst>
      <p:ext uri="{BB962C8B-B14F-4D97-AF65-F5344CB8AC3E}">
        <p14:creationId xmlns:p14="http://schemas.microsoft.com/office/powerpoint/2010/main" val="822501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E314DA-7681-3EE3-91D8-401B13D09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Fin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módulo</a:t>
            </a:r>
            <a:r>
              <a:rPr lang="fr-FR" dirty="0"/>
              <a:t> 4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AF6A21-22EC-A66D-63E8-957E286779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38400359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ype de bois">
  <a:themeElements>
    <a:clrScheme name="Type de bois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ype de bois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ype de bois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594</TotalTime>
  <Words>917</Words>
  <Application>Microsoft Macintosh PowerPoint</Application>
  <PresentationFormat>Affichage à l'écran (4:3)</PresentationFormat>
  <Paragraphs>87</Paragraphs>
  <Slides>12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9" baseType="lpstr">
      <vt:lpstr>Arial</vt:lpstr>
      <vt:lpstr>Calibri</vt:lpstr>
      <vt:lpstr>Rockwell</vt:lpstr>
      <vt:lpstr>Rockwell Condensed</vt:lpstr>
      <vt:lpstr>Rockwell Extra Bold</vt:lpstr>
      <vt:lpstr>Wingdings</vt:lpstr>
      <vt:lpstr>Type de bois</vt:lpstr>
      <vt:lpstr>Técnicas de Ventas Efectivas</vt:lpstr>
      <vt:lpstr>Recapitulación temas anteriores</vt:lpstr>
      <vt:lpstr>Módulo 3: Comunicación Efectiva</vt:lpstr>
      <vt:lpstr>Contenido breve + ejemplos</vt:lpstr>
      <vt:lpstr>Présentation PowerPoint</vt:lpstr>
      <vt:lpstr>Présentation PowerPoint</vt:lpstr>
      <vt:lpstr>Ejercicio práctico</vt:lpstr>
      <vt:lpstr>Módulo 4: Empatía en Ventas</vt:lpstr>
      <vt:lpstr>Empatía como diferenciador:</vt:lpstr>
      <vt:lpstr>Cómo demostrar empatía: </vt:lpstr>
      <vt:lpstr>Ejercicio práctico</vt:lpstr>
      <vt:lpstr>Fin del módulo 4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L.M.P Andre Saldivar</cp:lastModifiedBy>
  <cp:revision>27</cp:revision>
  <dcterms:created xsi:type="dcterms:W3CDTF">2013-01-27T09:14:16Z</dcterms:created>
  <dcterms:modified xsi:type="dcterms:W3CDTF">2025-09-10T22:48:47Z</dcterms:modified>
  <cp:category/>
</cp:coreProperties>
</file>