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1" r:id="rId4"/>
    <p:sldId id="262" r:id="rId5"/>
    <p:sldId id="266" r:id="rId6"/>
    <p:sldId id="263" r:id="rId7"/>
    <p:sldId id="264" r:id="rId8"/>
    <p:sldId id="258" r:id="rId9"/>
    <p:sldId id="265" r:id="rId10"/>
    <p:sldId id="259" r:id="rId11"/>
    <p:sldId id="267" r:id="rId12"/>
    <p:sldId id="268" r:id="rId13"/>
    <p:sldId id="269" r:id="rId14"/>
    <p:sldId id="271" r:id="rId15"/>
    <p:sldId id="260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27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40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epsicologia.com/que-es-rapport-tecnicas/?utm_source=chatgpt.com" TargetMode="External"/><Relationship Id="rId2" Type="http://schemas.openxmlformats.org/officeDocument/2006/relationships/hyperlink" Target="https://es.eserp.com/articulos/comunicacion-efectiva/?utm_source=chatgpt.co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Módulos</a:t>
            </a:r>
            <a:r>
              <a:rPr dirty="0"/>
              <a:t> 1 y 2 -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Módulo 1: Fundamentos de las Ventas Efectivas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Objetivo</a:t>
            </a:r>
            <a:r>
              <a:rPr dirty="0"/>
              <a:t>: </a:t>
            </a:r>
            <a:r>
              <a:rPr dirty="0" err="1"/>
              <a:t>Comprender</a:t>
            </a:r>
            <a:r>
              <a:rPr dirty="0"/>
              <a:t>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principios</a:t>
            </a:r>
            <a:r>
              <a:rPr dirty="0"/>
              <a:t> de la </a:t>
            </a:r>
            <a:r>
              <a:rPr dirty="0" err="1"/>
              <a:t>venta</a:t>
            </a:r>
            <a:r>
              <a:rPr dirty="0"/>
              <a:t> </a:t>
            </a:r>
            <a:r>
              <a:rPr dirty="0" err="1"/>
              <a:t>consultiva</a:t>
            </a:r>
            <a:r>
              <a:rPr dirty="0"/>
              <a:t> y </a:t>
            </a:r>
            <a:r>
              <a:rPr dirty="0" err="1"/>
              <a:t>desarrollar</a:t>
            </a:r>
            <a:r>
              <a:rPr dirty="0"/>
              <a:t> </a:t>
            </a:r>
            <a:r>
              <a:rPr dirty="0" err="1"/>
              <a:t>habilidades</a:t>
            </a:r>
            <a:r>
              <a:rPr dirty="0"/>
              <a:t> para </a:t>
            </a:r>
            <a:r>
              <a:rPr dirty="0" err="1"/>
              <a:t>identificar</a:t>
            </a:r>
            <a:r>
              <a:rPr dirty="0"/>
              <a:t> </a:t>
            </a:r>
            <a:r>
              <a:rPr dirty="0" err="1"/>
              <a:t>necesidades</a:t>
            </a:r>
            <a:r>
              <a:rPr dirty="0"/>
              <a:t> </a:t>
            </a:r>
            <a:r>
              <a:rPr dirty="0" err="1"/>
              <a:t>reales</a:t>
            </a:r>
            <a:r>
              <a:rPr dirty="0"/>
              <a:t>.</a:t>
            </a:r>
          </a:p>
          <a:p>
            <a:endParaRPr dirty="0"/>
          </a:p>
          <a:p>
            <a:r>
              <a:rPr dirty="0"/>
              <a:t>Temas:</a:t>
            </a:r>
          </a:p>
          <a:p>
            <a:r>
              <a:rPr dirty="0"/>
              <a:t>- </a:t>
            </a:r>
            <a:r>
              <a:rPr dirty="0" err="1"/>
              <a:t>Diferencia</a:t>
            </a:r>
            <a:r>
              <a:rPr dirty="0"/>
              <a:t> entre </a:t>
            </a:r>
            <a:r>
              <a:rPr dirty="0" err="1"/>
              <a:t>venta</a:t>
            </a:r>
            <a:r>
              <a:rPr dirty="0"/>
              <a:t> </a:t>
            </a:r>
            <a:r>
              <a:rPr dirty="0" err="1"/>
              <a:t>transaccional</a:t>
            </a:r>
            <a:r>
              <a:rPr dirty="0"/>
              <a:t> y </a:t>
            </a:r>
            <a:r>
              <a:rPr dirty="0" err="1"/>
              <a:t>consultiva</a:t>
            </a:r>
            <a:endParaRPr dirty="0"/>
          </a:p>
          <a:p>
            <a:r>
              <a:rPr dirty="0"/>
              <a:t>- </a:t>
            </a:r>
            <a:r>
              <a:rPr dirty="0" err="1"/>
              <a:t>Ciclo</a:t>
            </a:r>
            <a:r>
              <a:rPr dirty="0"/>
              <a:t> de la </a:t>
            </a:r>
            <a:r>
              <a:rPr dirty="0" err="1"/>
              <a:t>venta</a:t>
            </a:r>
            <a:r>
              <a:rPr dirty="0"/>
              <a:t> (</a:t>
            </a:r>
            <a:r>
              <a:rPr dirty="0" err="1"/>
              <a:t>prospección</a:t>
            </a:r>
            <a:r>
              <a:rPr dirty="0"/>
              <a:t>, </a:t>
            </a:r>
            <a:r>
              <a:rPr dirty="0" err="1"/>
              <a:t>contacto</a:t>
            </a:r>
            <a:r>
              <a:rPr dirty="0"/>
              <a:t>, </a:t>
            </a:r>
            <a:r>
              <a:rPr dirty="0" err="1"/>
              <a:t>presentación</a:t>
            </a:r>
            <a:r>
              <a:rPr dirty="0"/>
              <a:t>, </a:t>
            </a:r>
            <a:r>
              <a:rPr dirty="0" err="1"/>
              <a:t>objeciones</a:t>
            </a:r>
            <a:r>
              <a:rPr dirty="0"/>
              <a:t>, </a:t>
            </a:r>
            <a:r>
              <a:rPr dirty="0" err="1"/>
              <a:t>cierre</a:t>
            </a:r>
            <a:r>
              <a:rPr dirty="0"/>
              <a:t>, </a:t>
            </a:r>
            <a:r>
              <a:rPr dirty="0" err="1"/>
              <a:t>postventa</a:t>
            </a:r>
            <a:r>
              <a:rPr dirty="0"/>
              <a:t>)</a:t>
            </a:r>
          </a:p>
          <a:p>
            <a:r>
              <a:rPr dirty="0"/>
              <a:t>- </a:t>
            </a:r>
            <a:r>
              <a:rPr dirty="0" err="1"/>
              <a:t>Perfil</a:t>
            </a:r>
            <a:r>
              <a:rPr dirty="0"/>
              <a:t> del </a:t>
            </a:r>
            <a:r>
              <a:rPr dirty="0" err="1"/>
              <a:t>cliente</a:t>
            </a:r>
            <a:r>
              <a:rPr dirty="0"/>
              <a:t> ideal y </a:t>
            </a:r>
            <a:r>
              <a:rPr dirty="0" err="1"/>
              <a:t>segmentación</a:t>
            </a:r>
            <a:endParaRPr dirty="0"/>
          </a:p>
          <a:p>
            <a:r>
              <a:rPr dirty="0"/>
              <a:t>- </a:t>
            </a:r>
            <a:r>
              <a:rPr dirty="0" err="1"/>
              <a:t>Comunicación</a:t>
            </a:r>
            <a:r>
              <a:rPr dirty="0"/>
              <a:t> </a:t>
            </a:r>
            <a:r>
              <a:rPr dirty="0" err="1"/>
              <a:t>efectiva</a:t>
            </a:r>
            <a:r>
              <a:rPr dirty="0"/>
              <a:t>: </a:t>
            </a:r>
            <a:r>
              <a:rPr dirty="0" err="1"/>
              <a:t>escucha</a:t>
            </a:r>
            <a:r>
              <a:rPr dirty="0"/>
              <a:t> </a:t>
            </a:r>
            <a:r>
              <a:rPr dirty="0" err="1"/>
              <a:t>activa</a:t>
            </a:r>
            <a:r>
              <a:rPr dirty="0"/>
              <a:t>, rapport, </a:t>
            </a:r>
            <a:r>
              <a:rPr dirty="0" err="1"/>
              <a:t>lenguaje</a:t>
            </a:r>
            <a:r>
              <a:rPr dirty="0"/>
              <a:t> verbal y no verbal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1. </a:t>
            </a:r>
            <a:r>
              <a:rPr lang="fr-CA" dirty="0" err="1"/>
              <a:t>Diferencia</a:t>
            </a:r>
            <a:r>
              <a:rPr lang="fr-CA" dirty="0"/>
              <a:t> entre venta </a:t>
            </a:r>
            <a:r>
              <a:rPr lang="fr-CA" dirty="0" err="1"/>
              <a:t>transaccional</a:t>
            </a:r>
            <a:r>
              <a:rPr lang="fr-CA" dirty="0"/>
              <a:t> y venta </a:t>
            </a:r>
            <a:r>
              <a:rPr lang="fr-CA" dirty="0" err="1"/>
              <a:t>consultiva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65B210-727A-A4C4-F7BF-D280553EC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fr-CA" dirty="0" err="1"/>
              <a:t>Explicación</a:t>
            </a:r>
            <a:r>
              <a:rPr lang="fr-CA" dirty="0"/>
              <a:t> </a:t>
            </a:r>
            <a:r>
              <a:rPr lang="fr-CA" dirty="0" err="1"/>
              <a:t>clara</a:t>
            </a:r>
            <a:r>
              <a:rPr lang="fr-CA" dirty="0"/>
              <a:t> de ambos </a:t>
            </a:r>
            <a:r>
              <a:rPr lang="fr-CA" dirty="0" err="1"/>
              <a:t>enfoques</a:t>
            </a:r>
            <a:r>
              <a:rPr lang="fr-CA" dirty="0"/>
              <a:t>:</a:t>
            </a:r>
          </a:p>
          <a:p>
            <a:pPr algn="just"/>
            <a:r>
              <a:rPr lang="fr-CA" dirty="0"/>
              <a:t>“La venta </a:t>
            </a:r>
            <a:r>
              <a:rPr lang="fr-CA" dirty="0" err="1"/>
              <a:t>transaccional</a:t>
            </a:r>
            <a:r>
              <a:rPr lang="fr-CA" dirty="0"/>
              <a:t> es simple y de </a:t>
            </a:r>
            <a:r>
              <a:rPr lang="fr-CA" dirty="0" err="1"/>
              <a:t>corto</a:t>
            </a:r>
            <a:r>
              <a:rPr lang="fr-CA" dirty="0"/>
              <a:t> </a:t>
            </a:r>
            <a:r>
              <a:rPr lang="fr-CA" dirty="0" err="1"/>
              <a:t>plazo</a:t>
            </a:r>
            <a:r>
              <a:rPr lang="fr-CA" dirty="0"/>
              <a:t>, </a:t>
            </a:r>
            <a:r>
              <a:rPr lang="fr-CA" dirty="0" err="1"/>
              <a:t>centrada</a:t>
            </a:r>
            <a:r>
              <a:rPr lang="fr-CA" dirty="0"/>
              <a:t> en el </a:t>
            </a:r>
            <a:r>
              <a:rPr lang="fr-CA" dirty="0" err="1"/>
              <a:t>producto</a:t>
            </a:r>
            <a:r>
              <a:rPr lang="fr-CA" dirty="0"/>
              <a:t> y el </a:t>
            </a:r>
            <a:r>
              <a:rPr lang="fr-CA" dirty="0" err="1"/>
              <a:t>precio</a:t>
            </a:r>
            <a:r>
              <a:rPr lang="fr-CA" dirty="0"/>
              <a:t>… La venta </a:t>
            </a:r>
            <a:r>
              <a:rPr lang="fr-CA" dirty="0" err="1"/>
              <a:t>consultiva</a:t>
            </a:r>
            <a:r>
              <a:rPr lang="fr-CA" dirty="0"/>
              <a:t>, en </a:t>
            </a:r>
            <a:r>
              <a:rPr lang="fr-CA" dirty="0" err="1"/>
              <a:t>cambio</a:t>
            </a:r>
            <a:r>
              <a:rPr lang="fr-CA" dirty="0"/>
              <a:t>, </a:t>
            </a:r>
            <a:r>
              <a:rPr lang="fr-CA" dirty="0" err="1"/>
              <a:t>requiere</a:t>
            </a:r>
            <a:r>
              <a:rPr lang="fr-CA" dirty="0"/>
              <a:t> </a:t>
            </a:r>
            <a:r>
              <a:rPr lang="fr-CA" dirty="0" err="1"/>
              <a:t>conocer</a:t>
            </a:r>
            <a:r>
              <a:rPr lang="fr-CA" dirty="0"/>
              <a:t> al cliente y </a:t>
            </a:r>
            <a:r>
              <a:rPr lang="fr-CA" dirty="0" err="1"/>
              <a:t>ofrecer</a:t>
            </a:r>
            <a:r>
              <a:rPr lang="fr-CA" dirty="0"/>
              <a:t> </a:t>
            </a:r>
            <a:r>
              <a:rPr lang="fr-CA" dirty="0" err="1"/>
              <a:t>soluciones</a:t>
            </a:r>
            <a:r>
              <a:rPr lang="fr-CA" dirty="0"/>
              <a:t> a largo </a:t>
            </a:r>
            <a:r>
              <a:rPr lang="fr-CA" dirty="0" err="1"/>
              <a:t>plazo</a:t>
            </a:r>
            <a:r>
              <a:rPr lang="fr-CA" dirty="0"/>
              <a:t>”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48D6B3D-7648-BA1B-E507-C37EC7898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428" y="3481302"/>
            <a:ext cx="7772400" cy="337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12FDD-3B58-809D-5668-C93EF0774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2. </a:t>
            </a:r>
            <a:r>
              <a:rPr lang="fr-CA" dirty="0" err="1"/>
              <a:t>Ciclo</a:t>
            </a:r>
            <a:r>
              <a:rPr lang="fr-CA" dirty="0"/>
              <a:t> de ventas: </a:t>
            </a:r>
            <a:r>
              <a:rPr lang="fr-CA" dirty="0" err="1"/>
              <a:t>prospección</a:t>
            </a:r>
            <a:r>
              <a:rPr lang="fr-CA" dirty="0"/>
              <a:t>, </a:t>
            </a:r>
            <a:r>
              <a:rPr lang="fr-CA" dirty="0" err="1"/>
              <a:t>contacto</a:t>
            </a:r>
            <a:r>
              <a:rPr lang="fr-CA" dirty="0"/>
              <a:t>, </a:t>
            </a:r>
            <a:r>
              <a:rPr lang="fr-CA" dirty="0" err="1"/>
              <a:t>presentación</a:t>
            </a:r>
            <a:r>
              <a:rPr lang="fr-CA" dirty="0"/>
              <a:t>, </a:t>
            </a:r>
            <a:r>
              <a:rPr lang="fr-CA" dirty="0" err="1"/>
              <a:t>objeciones</a:t>
            </a:r>
            <a:r>
              <a:rPr lang="fr-CA" dirty="0"/>
              <a:t>, </a:t>
            </a:r>
            <a:r>
              <a:rPr lang="fr-CA" dirty="0" err="1"/>
              <a:t>cierre</a:t>
            </a:r>
            <a:r>
              <a:rPr lang="fr-CA" dirty="0"/>
              <a:t> y </a:t>
            </a:r>
            <a:r>
              <a:rPr lang="fr-CA" dirty="0" err="1"/>
              <a:t>postventa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BBE7D4-34C7-AE09-EE06-BD2A78ADE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fr-CA" dirty="0" err="1"/>
              <a:t>Descripción</a:t>
            </a:r>
            <a:r>
              <a:rPr lang="fr-CA" dirty="0"/>
              <a:t> </a:t>
            </a:r>
            <a:r>
              <a:rPr lang="fr-CA" dirty="0" err="1"/>
              <a:t>general</a:t>
            </a:r>
            <a:r>
              <a:rPr lang="fr-CA" dirty="0"/>
              <a:t> de este </a:t>
            </a:r>
            <a:r>
              <a:rPr lang="fr-CA" dirty="0" err="1"/>
              <a:t>proceso</a:t>
            </a:r>
            <a:r>
              <a:rPr lang="fr-CA" dirty="0"/>
              <a:t>:</a:t>
            </a:r>
          </a:p>
          <a:p>
            <a:pPr algn="just"/>
            <a:r>
              <a:rPr lang="fr-CA" dirty="0"/>
              <a:t>“Un </a:t>
            </a:r>
            <a:r>
              <a:rPr lang="fr-CA" dirty="0" err="1"/>
              <a:t>ciclo</a:t>
            </a:r>
            <a:r>
              <a:rPr lang="fr-CA" dirty="0"/>
              <a:t> de ventas es un </a:t>
            </a:r>
            <a:r>
              <a:rPr lang="fr-CA" dirty="0" err="1"/>
              <a:t>proceso</a:t>
            </a:r>
            <a:r>
              <a:rPr lang="fr-CA" dirty="0"/>
              <a:t> </a:t>
            </a:r>
            <a:r>
              <a:rPr lang="fr-CA" dirty="0" err="1"/>
              <a:t>diseñado</a:t>
            </a:r>
            <a:r>
              <a:rPr lang="fr-CA" dirty="0"/>
              <a:t> para </a:t>
            </a:r>
            <a:r>
              <a:rPr lang="fr-CA" dirty="0" err="1"/>
              <a:t>llevar</a:t>
            </a:r>
            <a:r>
              <a:rPr lang="fr-CA" dirty="0"/>
              <a:t> a un cliente a </a:t>
            </a:r>
            <a:r>
              <a:rPr lang="fr-CA" dirty="0" err="1"/>
              <a:t>consumir</a:t>
            </a:r>
            <a:r>
              <a:rPr lang="fr-CA" dirty="0"/>
              <a:t> las </a:t>
            </a:r>
            <a:r>
              <a:rPr lang="fr-CA" dirty="0" err="1"/>
              <a:t>ofertas</a:t>
            </a:r>
            <a:r>
              <a:rPr lang="fr-CA" dirty="0"/>
              <a:t> de </a:t>
            </a:r>
            <a:r>
              <a:rPr lang="fr-CA" dirty="0" err="1"/>
              <a:t>una</a:t>
            </a:r>
            <a:r>
              <a:rPr lang="fr-CA" dirty="0"/>
              <a:t> marca… </a:t>
            </a:r>
            <a:r>
              <a:rPr lang="fr-CA" dirty="0" err="1"/>
              <a:t>desde</a:t>
            </a:r>
            <a:r>
              <a:rPr lang="fr-CA" dirty="0"/>
              <a:t> la </a:t>
            </a:r>
            <a:r>
              <a:rPr lang="fr-CA" dirty="0" err="1"/>
              <a:t>prospección</a:t>
            </a:r>
            <a:r>
              <a:rPr lang="fr-CA" dirty="0"/>
              <a:t>… </a:t>
            </a:r>
            <a:r>
              <a:rPr lang="fr-CA" dirty="0" err="1"/>
              <a:t>hasta</a:t>
            </a:r>
            <a:r>
              <a:rPr lang="fr-CA" dirty="0"/>
              <a:t> la </a:t>
            </a:r>
            <a:r>
              <a:rPr lang="fr-CA" dirty="0" err="1"/>
              <a:t>presentación</a:t>
            </a:r>
            <a:r>
              <a:rPr lang="fr-CA" dirty="0"/>
              <a:t> de la </a:t>
            </a:r>
            <a:r>
              <a:rPr lang="fr-CA" dirty="0" err="1"/>
              <a:t>oferta</a:t>
            </a:r>
            <a:r>
              <a:rPr lang="fr-CA" dirty="0"/>
              <a:t> y el </a:t>
            </a:r>
            <a:r>
              <a:rPr lang="fr-CA" dirty="0" err="1"/>
              <a:t>cierre</a:t>
            </a:r>
            <a:r>
              <a:rPr lang="fr-CA" dirty="0"/>
              <a:t>”</a:t>
            </a:r>
          </a:p>
          <a:p>
            <a:pPr marL="0" indent="0">
              <a:buNone/>
            </a:pPr>
            <a:r>
              <a:rPr lang="fr-CA" dirty="0"/>
              <a:t>Otra </a:t>
            </a:r>
            <a:r>
              <a:rPr lang="fr-CA" dirty="0" err="1"/>
              <a:t>fuente</a:t>
            </a:r>
            <a:r>
              <a:rPr lang="fr-CA" dirty="0"/>
              <a:t> con pasos </a:t>
            </a:r>
            <a:r>
              <a:rPr lang="fr-CA" dirty="0" err="1"/>
              <a:t>claros</a:t>
            </a:r>
            <a:r>
              <a:rPr lang="fr-CA" dirty="0"/>
              <a:t>:</a:t>
            </a:r>
          </a:p>
          <a:p>
            <a:pPr algn="just"/>
            <a:r>
              <a:rPr lang="fr-CA" dirty="0"/>
              <a:t>“Los 7 pasos: </a:t>
            </a:r>
            <a:r>
              <a:rPr lang="fr-CA" dirty="0" err="1"/>
              <a:t>prospección</a:t>
            </a:r>
            <a:r>
              <a:rPr lang="fr-CA" dirty="0"/>
              <a:t>,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inicial</a:t>
            </a:r>
            <a:r>
              <a:rPr lang="fr-CA" dirty="0"/>
              <a:t>, </a:t>
            </a:r>
            <a:r>
              <a:rPr lang="fr-CA" dirty="0" err="1"/>
              <a:t>detección</a:t>
            </a:r>
            <a:r>
              <a:rPr lang="fr-CA" dirty="0"/>
              <a:t> de </a:t>
            </a:r>
            <a:r>
              <a:rPr lang="fr-CA" dirty="0" err="1"/>
              <a:t>necesidades</a:t>
            </a:r>
            <a:r>
              <a:rPr lang="fr-CA" dirty="0"/>
              <a:t>, </a:t>
            </a:r>
            <a:r>
              <a:rPr lang="fr-CA" dirty="0" err="1"/>
              <a:t>presentación</a:t>
            </a:r>
            <a:r>
              <a:rPr lang="fr-CA" dirty="0"/>
              <a:t> de la </a:t>
            </a:r>
            <a:r>
              <a:rPr lang="fr-CA" dirty="0" err="1"/>
              <a:t>solución</a:t>
            </a:r>
            <a:r>
              <a:rPr lang="fr-CA" dirty="0"/>
              <a:t>, </a:t>
            </a:r>
            <a:r>
              <a:rPr lang="fr-CA" dirty="0" err="1"/>
              <a:t>manejo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r>
              <a:rPr lang="fr-CA" dirty="0"/>
              <a:t>, </a:t>
            </a:r>
            <a:r>
              <a:rPr lang="fr-CA" dirty="0" err="1"/>
              <a:t>cierre</a:t>
            </a:r>
            <a:r>
              <a:rPr lang="fr-CA" dirty="0"/>
              <a:t> de la venta y </a:t>
            </a:r>
            <a:r>
              <a:rPr lang="fr-CA" dirty="0" err="1"/>
              <a:t>postventa</a:t>
            </a:r>
            <a:r>
              <a:rPr lang="fr-CA" dirty="0"/>
              <a:t>” </a:t>
            </a:r>
          </a:p>
          <a:p>
            <a:pPr algn="just"/>
            <a:endParaRPr lang="fr-CA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7235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CD8637-3F27-816A-615C-CDBD7EF06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59" y="786339"/>
            <a:ext cx="7772400" cy="468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501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39047-2DCC-254E-21E4-364F2328A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3. </a:t>
            </a:r>
            <a:r>
              <a:rPr lang="fr-CA" dirty="0" err="1"/>
              <a:t>Perfil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 </a:t>
            </a:r>
            <a:r>
              <a:rPr lang="fr-CA" dirty="0" err="1"/>
              <a:t>ideal</a:t>
            </a:r>
            <a:r>
              <a:rPr lang="fr-CA" dirty="0"/>
              <a:t> y </a:t>
            </a:r>
            <a:r>
              <a:rPr lang="fr-CA" dirty="0" err="1"/>
              <a:t>segmentación</a:t>
            </a:r>
            <a:r>
              <a:rPr lang="fr-CA" dirty="0"/>
              <a:t> </a:t>
            </a:r>
            <a:r>
              <a:rPr lang="fr-CA" dirty="0" err="1"/>
              <a:t>básica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450E3B-382E-9194-E1AF-794D206989FC}"/>
              </a:ext>
            </a:extLst>
          </p:cNvPr>
          <p:cNvSpPr txBox="1"/>
          <p:nvPr/>
        </p:nvSpPr>
        <p:spPr>
          <a:xfrm>
            <a:off x="685800" y="2300440"/>
            <a:ext cx="745364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 err="1"/>
              <a:t>Definición</a:t>
            </a:r>
            <a:r>
              <a:rPr lang="fr-CA" dirty="0"/>
              <a:t> y </a:t>
            </a:r>
            <a:r>
              <a:rPr lang="fr-CA" dirty="0" err="1"/>
              <a:t>propósito</a:t>
            </a:r>
            <a:r>
              <a:rPr lang="fr-CA" dirty="0"/>
              <a:t> de </a:t>
            </a:r>
            <a:r>
              <a:rPr lang="fr-CA" dirty="0" err="1"/>
              <a:t>construir</a:t>
            </a:r>
            <a:r>
              <a:rPr lang="fr-CA" dirty="0"/>
              <a:t> un </a:t>
            </a:r>
            <a:r>
              <a:rPr lang="fr-CA" dirty="0" err="1"/>
              <a:t>perfil</a:t>
            </a:r>
            <a:r>
              <a:rPr lang="fr-CA" dirty="0"/>
              <a:t> </a:t>
            </a:r>
            <a:r>
              <a:rPr lang="fr-CA" dirty="0" err="1"/>
              <a:t>ideal</a:t>
            </a:r>
            <a:r>
              <a:rPr lang="fr-CA" dirty="0"/>
              <a:t> de cliente:</a:t>
            </a:r>
          </a:p>
          <a:p>
            <a:pPr algn="just"/>
            <a:r>
              <a:rPr lang="fr-CA" dirty="0"/>
              <a:t>“Un cliente </a:t>
            </a:r>
            <a:r>
              <a:rPr lang="fr-CA" dirty="0" err="1"/>
              <a:t>ideal</a:t>
            </a:r>
            <a:r>
              <a:rPr lang="fr-CA" dirty="0"/>
              <a:t> es el </a:t>
            </a:r>
            <a:r>
              <a:rPr lang="fr-CA" dirty="0" err="1"/>
              <a:t>perfil</a:t>
            </a:r>
            <a:r>
              <a:rPr lang="fr-CA" dirty="0"/>
              <a:t>… que </a:t>
            </a:r>
            <a:r>
              <a:rPr lang="fr-CA" dirty="0" err="1"/>
              <a:t>reúne</a:t>
            </a:r>
            <a:r>
              <a:rPr lang="fr-CA" dirty="0"/>
              <a:t> las </a:t>
            </a:r>
            <a:r>
              <a:rPr lang="fr-CA" dirty="0" err="1"/>
              <a:t>características</a:t>
            </a:r>
            <a:r>
              <a:rPr lang="fr-CA" dirty="0"/>
              <a:t> y </a:t>
            </a:r>
            <a:r>
              <a:rPr lang="fr-CA" dirty="0" err="1"/>
              <a:t>retos</a:t>
            </a:r>
            <a:r>
              <a:rPr lang="fr-CA" dirty="0"/>
              <a:t> </a:t>
            </a:r>
            <a:r>
              <a:rPr lang="fr-CA" dirty="0" err="1"/>
              <a:t>específicos</a:t>
            </a:r>
            <a:r>
              <a:rPr lang="fr-CA" dirty="0"/>
              <a:t> que tu </a:t>
            </a:r>
            <a:r>
              <a:rPr lang="fr-CA" dirty="0" err="1"/>
              <a:t>producto</a:t>
            </a:r>
            <a:r>
              <a:rPr lang="fr-CA" dirty="0"/>
              <a:t> o </a:t>
            </a:r>
            <a:r>
              <a:rPr lang="fr-CA" dirty="0" err="1"/>
              <a:t>servicio</a:t>
            </a:r>
            <a:r>
              <a:rPr lang="fr-CA" dirty="0"/>
              <a:t> </a:t>
            </a:r>
            <a:r>
              <a:rPr lang="fr-CA" dirty="0" err="1"/>
              <a:t>busca</a:t>
            </a:r>
            <a:r>
              <a:rPr lang="fr-CA" dirty="0"/>
              <a:t> servir”.</a:t>
            </a:r>
          </a:p>
          <a:p>
            <a:endParaRPr lang="fr-CA" dirty="0"/>
          </a:p>
          <a:p>
            <a:r>
              <a:rPr lang="fr-CA" dirty="0" err="1"/>
              <a:t>Enfoque</a:t>
            </a:r>
            <a:r>
              <a:rPr lang="fr-CA" dirty="0"/>
              <a:t> </a:t>
            </a:r>
            <a:r>
              <a:rPr lang="fr-CA" dirty="0" err="1"/>
              <a:t>práctico</a:t>
            </a:r>
            <a:r>
              <a:rPr lang="fr-CA" dirty="0"/>
              <a:t> </a:t>
            </a:r>
            <a:r>
              <a:rPr lang="fr-CA" dirty="0" err="1"/>
              <a:t>aplicado</a:t>
            </a:r>
            <a:r>
              <a:rPr lang="fr-CA" dirty="0"/>
              <a:t> al marketing:</a:t>
            </a:r>
          </a:p>
          <a:p>
            <a:pPr algn="just"/>
            <a:r>
              <a:rPr lang="fr-CA" dirty="0"/>
              <a:t>“Una </a:t>
            </a:r>
            <a:r>
              <a:rPr lang="fr-CA" dirty="0" err="1"/>
              <a:t>vez</a:t>
            </a:r>
            <a:r>
              <a:rPr lang="fr-CA" dirty="0"/>
              <a:t> que </a:t>
            </a:r>
            <a:r>
              <a:rPr lang="fr-CA" dirty="0" err="1"/>
              <a:t>puntualizas</a:t>
            </a:r>
            <a:r>
              <a:rPr lang="fr-CA" dirty="0"/>
              <a:t> </a:t>
            </a:r>
            <a:r>
              <a:rPr lang="fr-CA" dirty="0" err="1"/>
              <a:t>estas</a:t>
            </a:r>
            <a:r>
              <a:rPr lang="fr-CA" dirty="0"/>
              <a:t> </a:t>
            </a:r>
            <a:r>
              <a:rPr lang="fr-CA" dirty="0" err="1"/>
              <a:t>cualidades</a:t>
            </a:r>
            <a:r>
              <a:rPr lang="fr-CA" dirty="0"/>
              <a:t> de tu audiencia </a:t>
            </a:r>
            <a:r>
              <a:rPr lang="fr-CA" dirty="0" err="1"/>
              <a:t>objetivo</a:t>
            </a:r>
            <a:r>
              <a:rPr lang="fr-CA" dirty="0"/>
              <a:t>, </a:t>
            </a:r>
            <a:r>
              <a:rPr lang="fr-CA" dirty="0" err="1"/>
              <a:t>puedes</a:t>
            </a:r>
            <a:r>
              <a:rPr lang="fr-CA" dirty="0"/>
              <a:t> </a:t>
            </a:r>
            <a:r>
              <a:rPr lang="fr-CA" dirty="0" err="1"/>
              <a:t>segmentar</a:t>
            </a:r>
            <a:r>
              <a:rPr lang="fr-CA" dirty="0"/>
              <a:t> tu base de clientes en </a:t>
            </a:r>
            <a:r>
              <a:rPr lang="fr-CA" dirty="0" err="1"/>
              <a:t>diferentes</a:t>
            </a:r>
            <a:r>
              <a:rPr lang="fr-CA" dirty="0"/>
              <a:t> </a:t>
            </a:r>
            <a:r>
              <a:rPr lang="fr-CA" dirty="0" err="1"/>
              <a:t>perfiles</a:t>
            </a:r>
            <a:r>
              <a:rPr lang="fr-CA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603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2C7F32-C801-1C04-54BF-D0437AEDF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4. </a:t>
            </a:r>
            <a:r>
              <a:rPr lang="fr-CA" dirty="0" err="1"/>
              <a:t>Principios</a:t>
            </a:r>
            <a:r>
              <a:rPr lang="fr-CA" dirty="0"/>
              <a:t> de </a:t>
            </a:r>
            <a:r>
              <a:rPr lang="fr-CA" dirty="0" err="1"/>
              <a:t>comunicación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 </a:t>
            </a:r>
            <a:r>
              <a:rPr lang="fr-CA" dirty="0" err="1"/>
              <a:t>escucha</a:t>
            </a:r>
            <a:r>
              <a:rPr lang="fr-CA" dirty="0"/>
              <a:t> activa, rapport, </a:t>
            </a:r>
            <a:r>
              <a:rPr lang="fr-CA" dirty="0" err="1"/>
              <a:t>lenguaje</a:t>
            </a:r>
            <a:r>
              <a:rPr lang="fr-CA" dirty="0"/>
              <a:t> verbal y no verbal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5A04FEF-3496-9602-7209-21DC752BB456}"/>
              </a:ext>
            </a:extLst>
          </p:cNvPr>
          <p:cNvSpPr txBox="1"/>
          <p:nvPr/>
        </p:nvSpPr>
        <p:spPr>
          <a:xfrm>
            <a:off x="128789" y="2126051"/>
            <a:ext cx="884778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Claves para </a:t>
            </a:r>
            <a:r>
              <a:rPr lang="fr-CA" dirty="0" err="1"/>
              <a:t>comunicación</a:t>
            </a:r>
            <a:r>
              <a:rPr lang="fr-CA" dirty="0"/>
              <a:t> </a:t>
            </a:r>
            <a:r>
              <a:rPr lang="fr-CA" dirty="0" err="1"/>
              <a:t>efectiva</a:t>
            </a:r>
            <a:r>
              <a:rPr lang="fr-CA" dirty="0"/>
              <a:t>:</a:t>
            </a:r>
          </a:p>
          <a:p>
            <a:pPr algn="just"/>
            <a:r>
              <a:rPr lang="fr-CA" dirty="0"/>
              <a:t>“Los </a:t>
            </a:r>
            <a:r>
              <a:rPr lang="fr-CA" dirty="0" err="1"/>
              <a:t>principios</a:t>
            </a:r>
            <a:r>
              <a:rPr lang="fr-CA" dirty="0"/>
              <a:t> </a:t>
            </a:r>
            <a:r>
              <a:rPr lang="fr-CA" dirty="0" err="1"/>
              <a:t>fundamentales</a:t>
            </a:r>
            <a:r>
              <a:rPr lang="fr-CA" dirty="0"/>
              <a:t> </a:t>
            </a:r>
            <a:r>
              <a:rPr lang="fr-CA" dirty="0" err="1"/>
              <a:t>incluyen</a:t>
            </a:r>
            <a:r>
              <a:rPr lang="fr-CA" dirty="0"/>
              <a:t> </a:t>
            </a:r>
            <a:r>
              <a:rPr lang="fr-CA" dirty="0" err="1"/>
              <a:t>claridad</a:t>
            </a:r>
            <a:r>
              <a:rPr lang="fr-CA" dirty="0"/>
              <a:t>, </a:t>
            </a:r>
            <a:r>
              <a:rPr lang="fr-CA" dirty="0" err="1"/>
              <a:t>escucha</a:t>
            </a:r>
            <a:r>
              <a:rPr lang="fr-CA" dirty="0"/>
              <a:t> activa, </a:t>
            </a:r>
            <a:r>
              <a:rPr lang="fr-CA" dirty="0" err="1"/>
              <a:t>empatía</a:t>
            </a:r>
            <a:r>
              <a:rPr lang="fr-CA" dirty="0"/>
              <a:t>, </a:t>
            </a:r>
            <a:r>
              <a:rPr lang="fr-CA" dirty="0" err="1"/>
              <a:t>comunicación</a:t>
            </a:r>
            <a:r>
              <a:rPr lang="fr-CA" dirty="0"/>
              <a:t> no verbal y </a:t>
            </a:r>
            <a:r>
              <a:rPr lang="fr-CA" dirty="0" err="1"/>
              <a:t>respeto</a:t>
            </a:r>
            <a:r>
              <a:rPr lang="fr-CA" dirty="0"/>
              <a:t>” </a:t>
            </a:r>
            <a:r>
              <a:rPr lang="fr-CA" dirty="0">
                <a:hlinkClick r:id="rId2"/>
              </a:rPr>
              <a:t>ESERP Digital Business &amp; Law School</a:t>
            </a:r>
            <a:r>
              <a:rPr lang="fr-CA" dirty="0"/>
              <a:t>.</a:t>
            </a:r>
          </a:p>
          <a:p>
            <a:pPr algn="just"/>
            <a:endParaRPr lang="fr-CA" dirty="0"/>
          </a:p>
          <a:p>
            <a:pPr algn="just"/>
            <a:r>
              <a:rPr lang="fr-CA" dirty="0" err="1"/>
              <a:t>Beneficios</a:t>
            </a:r>
            <a:r>
              <a:rPr lang="fr-CA" dirty="0"/>
              <a:t> de la </a:t>
            </a:r>
            <a:r>
              <a:rPr lang="fr-CA" dirty="0" err="1"/>
              <a:t>escucha</a:t>
            </a:r>
            <a:r>
              <a:rPr lang="fr-CA" dirty="0"/>
              <a:t> activa en ventas:</a:t>
            </a:r>
          </a:p>
          <a:p>
            <a:pPr algn="just"/>
            <a:r>
              <a:rPr lang="fr-CA" dirty="0"/>
              <a:t>“La </a:t>
            </a:r>
            <a:r>
              <a:rPr lang="fr-CA" dirty="0" err="1"/>
              <a:t>escucha</a:t>
            </a:r>
            <a:r>
              <a:rPr lang="fr-CA" dirty="0"/>
              <a:t> activa en ventas facilita las </a:t>
            </a:r>
            <a:r>
              <a:rPr lang="fr-CA" dirty="0" err="1"/>
              <a:t>relaciones</a:t>
            </a:r>
            <a:r>
              <a:rPr lang="fr-CA" dirty="0"/>
              <a:t> con los </a:t>
            </a:r>
            <a:r>
              <a:rPr lang="fr-CA" dirty="0" err="1"/>
              <a:t>prospectos</a:t>
            </a:r>
            <a:r>
              <a:rPr lang="fr-CA" dirty="0"/>
              <a:t>, </a:t>
            </a:r>
            <a:r>
              <a:rPr lang="fr-CA" dirty="0" err="1"/>
              <a:t>ayuda</a:t>
            </a:r>
            <a:r>
              <a:rPr lang="fr-CA" dirty="0"/>
              <a:t> a </a:t>
            </a:r>
            <a:r>
              <a:rPr lang="fr-CA" dirty="0" err="1"/>
              <a:t>resolver</a:t>
            </a:r>
            <a:r>
              <a:rPr lang="fr-CA" dirty="0"/>
              <a:t> </a:t>
            </a:r>
            <a:r>
              <a:rPr lang="fr-CA" dirty="0" err="1"/>
              <a:t>problemas</a:t>
            </a:r>
            <a:r>
              <a:rPr lang="fr-CA" dirty="0"/>
              <a:t> y </a:t>
            </a:r>
            <a:r>
              <a:rPr lang="fr-CA" dirty="0" err="1"/>
              <a:t>garantiza</a:t>
            </a:r>
            <a:r>
              <a:rPr lang="fr-CA" dirty="0"/>
              <a:t> su </a:t>
            </a:r>
            <a:r>
              <a:rPr lang="fr-CA" dirty="0" err="1"/>
              <a:t>satisfacción</a:t>
            </a:r>
            <a:r>
              <a:rPr lang="fr-CA" dirty="0"/>
              <a:t> y </a:t>
            </a:r>
            <a:r>
              <a:rPr lang="fr-CA" dirty="0" err="1"/>
              <a:t>lealtad</a:t>
            </a:r>
            <a:r>
              <a:rPr lang="fr-CA" dirty="0"/>
              <a:t>”</a:t>
            </a:r>
          </a:p>
          <a:p>
            <a:pPr algn="just"/>
            <a:endParaRPr lang="fr-CA" dirty="0"/>
          </a:p>
          <a:p>
            <a:pPr algn="just"/>
            <a:r>
              <a:rPr lang="fr-CA" dirty="0" err="1"/>
              <a:t>Tácticas</a:t>
            </a:r>
            <a:r>
              <a:rPr lang="fr-CA" dirty="0"/>
              <a:t> para </a:t>
            </a:r>
            <a:r>
              <a:rPr lang="fr-CA" dirty="0" err="1"/>
              <a:t>reforzar</a:t>
            </a:r>
            <a:r>
              <a:rPr lang="fr-CA" dirty="0"/>
              <a:t> la </a:t>
            </a:r>
            <a:r>
              <a:rPr lang="fr-CA" dirty="0" err="1"/>
              <a:t>escucha</a:t>
            </a:r>
            <a:r>
              <a:rPr lang="fr-CA" dirty="0"/>
              <a:t> activa:</a:t>
            </a:r>
          </a:p>
          <a:p>
            <a:pPr algn="just"/>
            <a:r>
              <a:rPr lang="fr-CA" dirty="0"/>
              <a:t>“</a:t>
            </a:r>
            <a:r>
              <a:rPr lang="fr-CA" dirty="0" err="1"/>
              <a:t>Reafirma</a:t>
            </a:r>
            <a:r>
              <a:rPr lang="fr-CA" dirty="0"/>
              <a:t> lo </a:t>
            </a:r>
            <a:r>
              <a:rPr lang="fr-CA" dirty="0" err="1"/>
              <a:t>escuchado</a:t>
            </a:r>
            <a:r>
              <a:rPr lang="fr-CA" dirty="0"/>
              <a:t>, ponte en su </a:t>
            </a:r>
            <a:r>
              <a:rPr lang="fr-CA" dirty="0" err="1"/>
              <a:t>lugar</a:t>
            </a:r>
            <a:r>
              <a:rPr lang="fr-CA" dirty="0"/>
              <a:t> (</a:t>
            </a:r>
            <a:r>
              <a:rPr lang="fr-CA" dirty="0" err="1"/>
              <a:t>empatía</a:t>
            </a:r>
            <a:r>
              <a:rPr lang="fr-CA" dirty="0"/>
              <a:t>) y usa </a:t>
            </a:r>
            <a:r>
              <a:rPr lang="fr-CA" dirty="0" err="1"/>
              <a:t>preguntas</a:t>
            </a:r>
            <a:r>
              <a:rPr lang="fr-CA" dirty="0"/>
              <a:t> </a:t>
            </a:r>
            <a:r>
              <a:rPr lang="fr-CA" dirty="0" err="1"/>
              <a:t>abiertas</a:t>
            </a:r>
            <a:r>
              <a:rPr lang="fr-CA" dirty="0"/>
              <a:t>…”</a:t>
            </a:r>
          </a:p>
          <a:p>
            <a:pPr algn="just"/>
            <a:r>
              <a:rPr lang="fr-CA" dirty="0"/>
              <a:t>Rapport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dirty="0" err="1"/>
              <a:t>resultado</a:t>
            </a:r>
            <a:r>
              <a:rPr lang="fr-CA" dirty="0"/>
              <a:t> de </a:t>
            </a:r>
            <a:r>
              <a:rPr lang="fr-CA" dirty="0" err="1"/>
              <a:t>buena</a:t>
            </a:r>
            <a:r>
              <a:rPr lang="fr-CA" dirty="0"/>
              <a:t> </a:t>
            </a:r>
            <a:r>
              <a:rPr lang="fr-CA" dirty="0" err="1"/>
              <a:t>comunicación</a:t>
            </a:r>
            <a:r>
              <a:rPr lang="fr-CA" dirty="0"/>
              <a:t>:</a:t>
            </a:r>
          </a:p>
          <a:p>
            <a:pPr algn="just"/>
            <a:r>
              <a:rPr lang="fr-CA" dirty="0"/>
              <a:t>“</a:t>
            </a:r>
            <a:r>
              <a:rPr lang="fr-CA" dirty="0" err="1"/>
              <a:t>Mantener</a:t>
            </a:r>
            <a:r>
              <a:rPr lang="fr-CA" dirty="0"/>
              <a:t>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visual</a:t>
            </a:r>
            <a:r>
              <a:rPr lang="fr-CA" dirty="0"/>
              <a:t>, </a:t>
            </a:r>
            <a:r>
              <a:rPr lang="fr-CA" dirty="0" err="1"/>
              <a:t>evitar</a:t>
            </a:r>
            <a:r>
              <a:rPr lang="fr-CA" dirty="0"/>
              <a:t> </a:t>
            </a:r>
            <a:r>
              <a:rPr lang="fr-CA" dirty="0" err="1"/>
              <a:t>interrupciones</a:t>
            </a:r>
            <a:r>
              <a:rPr lang="fr-CA" dirty="0"/>
              <a:t> y </a:t>
            </a:r>
            <a:r>
              <a:rPr lang="fr-CA" dirty="0" err="1"/>
              <a:t>parafrasear</a:t>
            </a:r>
            <a:r>
              <a:rPr lang="fr-CA" dirty="0"/>
              <a:t> fomenta el </a:t>
            </a:r>
            <a:r>
              <a:rPr lang="fr-CA" dirty="0" err="1"/>
              <a:t>desarrollo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rapport” </a:t>
            </a:r>
            <a:r>
              <a:rPr lang="fr-CA" dirty="0">
                <a:hlinkClick r:id="rId3"/>
              </a:rPr>
              <a:t>eepsicologia.com</a:t>
            </a:r>
            <a:r>
              <a:rPr lang="fr-CA" dirty="0"/>
              <a:t>.</a:t>
            </a:r>
          </a:p>
          <a:p>
            <a:pPr algn="just"/>
            <a:r>
              <a:rPr lang="fr-CA" dirty="0" err="1"/>
              <a:t>Impacto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lenguaje</a:t>
            </a:r>
            <a:r>
              <a:rPr lang="fr-CA" dirty="0"/>
              <a:t> no verbal (</a:t>
            </a:r>
            <a:r>
              <a:rPr lang="fr-CA" dirty="0" err="1"/>
              <a:t>Regla</a:t>
            </a:r>
            <a:r>
              <a:rPr lang="fr-CA" dirty="0"/>
              <a:t> 7–38–55):</a:t>
            </a:r>
          </a:p>
          <a:p>
            <a:pPr algn="just"/>
            <a:r>
              <a:rPr lang="fr-CA" dirty="0"/>
              <a:t>“Solo el 7 % de lo que </a:t>
            </a:r>
            <a:r>
              <a:rPr lang="fr-CA" dirty="0" err="1"/>
              <a:t>comunicamos</a:t>
            </a:r>
            <a:r>
              <a:rPr lang="fr-CA" dirty="0"/>
              <a:t> son palabras; el 38 % es </a:t>
            </a:r>
            <a:r>
              <a:rPr lang="fr-CA" dirty="0" err="1"/>
              <a:t>tono</a:t>
            </a:r>
            <a:r>
              <a:rPr lang="fr-CA" dirty="0"/>
              <a:t> de </a:t>
            </a:r>
            <a:r>
              <a:rPr lang="fr-CA" dirty="0" err="1"/>
              <a:t>voz</a:t>
            </a:r>
            <a:r>
              <a:rPr lang="fr-CA" dirty="0"/>
              <a:t> y el 55 % es </a:t>
            </a:r>
            <a:r>
              <a:rPr lang="fr-CA" dirty="0" err="1"/>
              <a:t>lenguaje</a:t>
            </a:r>
            <a:r>
              <a:rPr lang="fr-CA" dirty="0"/>
              <a:t> corporal” </a:t>
            </a:r>
          </a:p>
        </p:txBody>
      </p:sp>
    </p:spTree>
    <p:extLst>
      <p:ext uri="{BB962C8B-B14F-4D97-AF65-F5344CB8AC3E}">
        <p14:creationId xmlns:p14="http://schemas.microsoft.com/office/powerpoint/2010/main" val="2170924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Módulo 1: Ejercicios Prácticos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Role Play: Llamada de prospección con escucha activa</a:t>
            </a:r>
          </a:p>
          <a:p>
            <a:r>
              <a:t>- Dinámica 'Cliente Misterioso': Descubrir necesidades ocultas</a:t>
            </a:r>
          </a:p>
          <a:p>
            <a:r>
              <a:t>- Mapa del cliente ideal: crear perfiles con intereses, objeciones y motivaciones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AF223-2B25-00AB-8F30-4F9ABE3D5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módulo</a:t>
            </a:r>
            <a:r>
              <a:rPr lang="fr-FR" dirty="0"/>
              <a:t>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B359B9-F3F3-5866-8D7C-F9E244DEBD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1216328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Módulo 2: Técnicas Avanzadas y Estrategias de Cierre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Objetivo</a:t>
            </a:r>
            <a:r>
              <a:rPr dirty="0"/>
              <a:t>: </a:t>
            </a:r>
            <a:r>
              <a:rPr dirty="0" err="1"/>
              <a:t>Adquirir</a:t>
            </a:r>
            <a:r>
              <a:rPr dirty="0"/>
              <a:t> </a:t>
            </a:r>
            <a:r>
              <a:rPr dirty="0" err="1"/>
              <a:t>herramientas</a:t>
            </a:r>
            <a:r>
              <a:rPr dirty="0"/>
              <a:t> para </a:t>
            </a:r>
            <a:r>
              <a:rPr dirty="0" err="1"/>
              <a:t>manejar</a:t>
            </a:r>
            <a:r>
              <a:rPr dirty="0"/>
              <a:t> </a:t>
            </a:r>
            <a:r>
              <a:rPr dirty="0" err="1"/>
              <a:t>objeciones</a:t>
            </a:r>
            <a:r>
              <a:rPr dirty="0"/>
              <a:t> y </a:t>
            </a:r>
            <a:r>
              <a:rPr dirty="0" err="1"/>
              <a:t>cerrar</a:t>
            </a:r>
            <a:r>
              <a:rPr dirty="0"/>
              <a:t> </a:t>
            </a:r>
            <a:r>
              <a:rPr dirty="0" err="1"/>
              <a:t>ventas</a:t>
            </a:r>
            <a:r>
              <a:rPr dirty="0"/>
              <a:t> </a:t>
            </a:r>
            <a:r>
              <a:rPr dirty="0" err="1"/>
              <a:t>efectivas</a:t>
            </a:r>
            <a:r>
              <a:rPr dirty="0"/>
              <a:t>.</a:t>
            </a:r>
          </a:p>
          <a:p>
            <a:endParaRPr dirty="0"/>
          </a:p>
          <a:p>
            <a:r>
              <a:rPr dirty="0"/>
              <a:t>Temas:</a:t>
            </a:r>
          </a:p>
          <a:p>
            <a:r>
              <a:rPr dirty="0"/>
              <a:t>- </a:t>
            </a:r>
            <a:r>
              <a:rPr dirty="0" err="1"/>
              <a:t>Tipos</a:t>
            </a:r>
            <a:r>
              <a:rPr dirty="0"/>
              <a:t> de </a:t>
            </a:r>
            <a:r>
              <a:rPr dirty="0" err="1"/>
              <a:t>objeciones</a:t>
            </a:r>
            <a:r>
              <a:rPr dirty="0"/>
              <a:t> (</a:t>
            </a:r>
            <a:r>
              <a:rPr dirty="0" err="1"/>
              <a:t>precio</a:t>
            </a:r>
            <a:r>
              <a:rPr dirty="0"/>
              <a:t>, </a:t>
            </a:r>
            <a:r>
              <a:rPr dirty="0" err="1"/>
              <a:t>tiempo</a:t>
            </a:r>
            <a:r>
              <a:rPr dirty="0"/>
              <a:t>, </a:t>
            </a:r>
            <a:r>
              <a:rPr dirty="0" err="1"/>
              <a:t>desconfianza</a:t>
            </a:r>
            <a:r>
              <a:rPr dirty="0"/>
              <a:t>, </a:t>
            </a:r>
            <a:r>
              <a:rPr dirty="0" err="1"/>
              <a:t>competencia</a:t>
            </a:r>
            <a:r>
              <a:rPr dirty="0"/>
              <a:t>)</a:t>
            </a:r>
          </a:p>
          <a:p>
            <a:r>
              <a:rPr dirty="0"/>
              <a:t>- </a:t>
            </a:r>
            <a:r>
              <a:rPr dirty="0" err="1"/>
              <a:t>Gatillos</a:t>
            </a:r>
            <a:r>
              <a:rPr dirty="0"/>
              <a:t> </a:t>
            </a:r>
            <a:r>
              <a:rPr dirty="0" err="1"/>
              <a:t>mentales</a:t>
            </a:r>
            <a:r>
              <a:rPr dirty="0"/>
              <a:t>: </a:t>
            </a:r>
            <a:r>
              <a:rPr dirty="0" err="1"/>
              <a:t>escasez</a:t>
            </a:r>
            <a:r>
              <a:rPr dirty="0"/>
              <a:t>, </a:t>
            </a:r>
            <a:r>
              <a:rPr dirty="0" err="1"/>
              <a:t>urgencia</a:t>
            </a:r>
            <a:r>
              <a:rPr dirty="0"/>
              <a:t>, </a:t>
            </a:r>
            <a:r>
              <a:rPr dirty="0" err="1"/>
              <a:t>autoridad</a:t>
            </a:r>
            <a:r>
              <a:rPr dirty="0"/>
              <a:t>, </a:t>
            </a:r>
            <a:r>
              <a:rPr dirty="0" err="1"/>
              <a:t>prueba</a:t>
            </a:r>
            <a:r>
              <a:rPr dirty="0"/>
              <a:t> social</a:t>
            </a:r>
          </a:p>
          <a:p>
            <a:r>
              <a:rPr dirty="0"/>
              <a:t>- </a:t>
            </a:r>
            <a:r>
              <a:rPr dirty="0" err="1"/>
              <a:t>Estrategias</a:t>
            </a:r>
            <a:r>
              <a:rPr dirty="0"/>
              <a:t> de </a:t>
            </a:r>
            <a:r>
              <a:rPr dirty="0" err="1"/>
              <a:t>cierre</a:t>
            </a:r>
            <a:r>
              <a:rPr dirty="0"/>
              <a:t>: </a:t>
            </a:r>
            <a:r>
              <a:rPr dirty="0" err="1"/>
              <a:t>directo</a:t>
            </a:r>
            <a:r>
              <a:rPr dirty="0"/>
              <a:t>, </a:t>
            </a:r>
            <a:r>
              <a:rPr dirty="0" err="1"/>
              <a:t>alternativas</a:t>
            </a:r>
            <a:r>
              <a:rPr dirty="0"/>
              <a:t>, </a:t>
            </a:r>
            <a:r>
              <a:rPr dirty="0" err="1"/>
              <a:t>resumen</a:t>
            </a:r>
            <a:r>
              <a:rPr dirty="0"/>
              <a:t>, </a:t>
            </a:r>
            <a:r>
              <a:rPr dirty="0" err="1"/>
              <a:t>prueba</a:t>
            </a:r>
            <a:endParaRPr dirty="0"/>
          </a:p>
          <a:p>
            <a:r>
              <a:rPr dirty="0"/>
              <a:t>- </a:t>
            </a:r>
            <a:r>
              <a:rPr dirty="0" err="1"/>
              <a:t>Importancia</a:t>
            </a:r>
            <a:r>
              <a:rPr dirty="0"/>
              <a:t> del </a:t>
            </a:r>
            <a:r>
              <a:rPr dirty="0" err="1"/>
              <a:t>seguimiento</a:t>
            </a:r>
            <a:r>
              <a:rPr dirty="0"/>
              <a:t> y </a:t>
            </a:r>
            <a:r>
              <a:rPr dirty="0" err="1"/>
              <a:t>fidelización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271C9-C1F3-A665-08D5-5FD5287BB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Tipos</a:t>
            </a:r>
            <a:r>
              <a:rPr lang="fr-CA" dirty="0"/>
              <a:t> de </a:t>
            </a:r>
            <a:r>
              <a:rPr lang="fr-CA" dirty="0" err="1"/>
              <a:t>objeciones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00EEF72-0B6F-A273-46F5-721632AFAE0A}"/>
              </a:ext>
            </a:extLst>
          </p:cNvPr>
          <p:cNvSpPr txBox="1"/>
          <p:nvPr/>
        </p:nvSpPr>
        <p:spPr>
          <a:xfrm>
            <a:off x="685800" y="2093976"/>
            <a:ext cx="723148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Precio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muy</a:t>
            </a:r>
            <a:r>
              <a:rPr lang="fr-CA" dirty="0"/>
              <a:t> </a:t>
            </a:r>
            <a:r>
              <a:rPr lang="fr-CA" dirty="0" err="1"/>
              <a:t>caro</a:t>
            </a:r>
            <a:r>
              <a:rPr lang="fr-CA" dirty="0"/>
              <a:t>” → </a:t>
            </a:r>
            <a:r>
              <a:rPr lang="fr-CA" dirty="0" err="1"/>
              <a:t>Respuesta</a:t>
            </a:r>
            <a:r>
              <a:rPr lang="fr-CA" dirty="0"/>
              <a:t>: “</a:t>
            </a:r>
            <a:r>
              <a:rPr lang="fr-CA" dirty="0" err="1"/>
              <a:t>Entiendo</a:t>
            </a:r>
            <a:r>
              <a:rPr lang="fr-CA" dirty="0"/>
              <a:t> su </a:t>
            </a:r>
            <a:r>
              <a:rPr lang="fr-CA" dirty="0" err="1"/>
              <a:t>preocupación</a:t>
            </a:r>
            <a:r>
              <a:rPr lang="fr-CA" dirty="0"/>
              <a:t>, </a:t>
            </a:r>
            <a:r>
              <a:rPr lang="fr-CA" dirty="0" err="1"/>
              <a:t>pero</a:t>
            </a:r>
            <a:r>
              <a:rPr lang="fr-CA" dirty="0"/>
              <a:t> </a:t>
            </a:r>
            <a:r>
              <a:rPr lang="fr-CA" dirty="0" err="1"/>
              <a:t>considere</a:t>
            </a:r>
            <a:r>
              <a:rPr lang="fr-CA" dirty="0"/>
              <a:t> el </a:t>
            </a:r>
            <a:r>
              <a:rPr lang="fr-CA" dirty="0" err="1"/>
              <a:t>valor</a:t>
            </a:r>
            <a:r>
              <a:rPr lang="fr-CA" dirty="0"/>
              <a:t> y los </a:t>
            </a:r>
            <a:r>
              <a:rPr lang="fr-CA" dirty="0" err="1"/>
              <a:t>beneficios</a:t>
            </a:r>
            <a:r>
              <a:rPr lang="fr-CA" dirty="0"/>
              <a:t> a largo </a:t>
            </a:r>
            <a:r>
              <a:rPr lang="fr-CA" dirty="0" err="1"/>
              <a:t>plazo</a:t>
            </a:r>
            <a:r>
              <a:rPr lang="fr-CA" dirty="0"/>
              <a:t>.”</a:t>
            </a:r>
          </a:p>
          <a:p>
            <a:pPr algn="just"/>
            <a:endParaRPr lang="fr-CA" b="1" dirty="0"/>
          </a:p>
          <a:p>
            <a:pPr algn="just"/>
            <a:r>
              <a:rPr lang="fr-CA" b="1" dirty="0" err="1"/>
              <a:t>Tiempo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Ahora</a:t>
            </a:r>
            <a:r>
              <a:rPr lang="fr-CA" dirty="0"/>
              <a:t> no es </a:t>
            </a:r>
            <a:r>
              <a:rPr lang="fr-CA" dirty="0" err="1"/>
              <a:t>buen</a:t>
            </a:r>
            <a:r>
              <a:rPr lang="fr-CA" dirty="0"/>
              <a:t> </a:t>
            </a:r>
            <a:r>
              <a:rPr lang="fr-CA" dirty="0" err="1"/>
              <a:t>momento</a:t>
            </a:r>
            <a:r>
              <a:rPr lang="fr-CA" dirty="0"/>
              <a:t>” → </a:t>
            </a:r>
            <a:r>
              <a:rPr lang="fr-CA" dirty="0" err="1"/>
              <a:t>Respuesta</a:t>
            </a:r>
            <a:r>
              <a:rPr lang="fr-CA" dirty="0"/>
              <a:t>: “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eso</a:t>
            </a:r>
            <a:r>
              <a:rPr lang="fr-CA" dirty="0"/>
              <a:t> es el </a:t>
            </a:r>
            <a:r>
              <a:rPr lang="fr-CA" dirty="0" err="1"/>
              <a:t>momento</a:t>
            </a:r>
            <a:r>
              <a:rPr lang="fr-CA" dirty="0"/>
              <a:t> </a:t>
            </a:r>
            <a:r>
              <a:rPr lang="fr-CA" dirty="0" err="1"/>
              <a:t>ideal</a:t>
            </a:r>
            <a:r>
              <a:rPr lang="fr-CA" dirty="0"/>
              <a:t> de </a:t>
            </a:r>
            <a:r>
              <a:rPr lang="fr-CA" dirty="0" err="1"/>
              <a:t>empezar</a:t>
            </a:r>
            <a:r>
              <a:rPr lang="fr-CA" dirty="0"/>
              <a:t>, antes de que los </a:t>
            </a:r>
            <a:r>
              <a:rPr lang="fr-CA" dirty="0" err="1"/>
              <a:t>precios</a:t>
            </a:r>
            <a:r>
              <a:rPr lang="fr-CA" dirty="0"/>
              <a:t> </a:t>
            </a:r>
            <a:r>
              <a:rPr lang="fr-CA" dirty="0" err="1"/>
              <a:t>suban</a:t>
            </a:r>
            <a:r>
              <a:rPr lang="fr-CA" dirty="0"/>
              <a:t>.”</a:t>
            </a:r>
          </a:p>
          <a:p>
            <a:pPr algn="just"/>
            <a:endParaRPr lang="fr-CA" b="1" dirty="0"/>
          </a:p>
          <a:p>
            <a:pPr algn="just"/>
            <a:r>
              <a:rPr lang="fr-CA" b="1" dirty="0" err="1"/>
              <a:t>Desconfianza</a:t>
            </a:r>
            <a:r>
              <a:rPr lang="fr-CA" b="1" dirty="0"/>
              <a:t>:</a:t>
            </a:r>
            <a:r>
              <a:rPr lang="fr-CA" dirty="0"/>
              <a:t> “No </a:t>
            </a:r>
            <a:r>
              <a:rPr lang="fr-CA" dirty="0" err="1"/>
              <a:t>sé</a:t>
            </a:r>
            <a:r>
              <a:rPr lang="fr-CA" dirty="0"/>
              <a:t> si </a:t>
            </a:r>
            <a:r>
              <a:rPr lang="fr-CA" dirty="0" err="1"/>
              <a:t>funciona</a:t>
            </a:r>
            <a:r>
              <a:rPr lang="fr-CA" dirty="0"/>
              <a:t>” → </a:t>
            </a:r>
            <a:r>
              <a:rPr lang="fr-CA" dirty="0" err="1"/>
              <a:t>Respuesta</a:t>
            </a:r>
            <a:r>
              <a:rPr lang="fr-CA" dirty="0"/>
              <a:t>: “</a:t>
            </a:r>
            <a:r>
              <a:rPr lang="fr-CA" dirty="0" err="1"/>
              <a:t>Otros</a:t>
            </a:r>
            <a:r>
              <a:rPr lang="fr-CA" dirty="0"/>
              <a:t> clientes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dirty="0" err="1"/>
              <a:t>usted</a:t>
            </a:r>
            <a:r>
              <a:rPr lang="fr-CA" dirty="0"/>
              <a:t> </a:t>
            </a:r>
            <a:r>
              <a:rPr lang="fr-CA" dirty="0" err="1"/>
              <a:t>ya</a:t>
            </a:r>
            <a:r>
              <a:rPr lang="fr-CA" dirty="0"/>
              <a:t> </a:t>
            </a:r>
            <a:r>
              <a:rPr lang="fr-CA" dirty="0" err="1"/>
              <a:t>lograron</a:t>
            </a:r>
            <a:r>
              <a:rPr lang="fr-CA" dirty="0"/>
              <a:t> </a:t>
            </a:r>
            <a:r>
              <a:rPr lang="fr-CA" dirty="0" err="1"/>
              <a:t>resultados</a:t>
            </a:r>
            <a:r>
              <a:rPr lang="fr-CA" dirty="0"/>
              <a:t>, mire este </a:t>
            </a:r>
            <a:r>
              <a:rPr lang="fr-CA" dirty="0" err="1"/>
              <a:t>testimonio</a:t>
            </a:r>
            <a:r>
              <a:rPr lang="fr-CA" dirty="0"/>
              <a:t>.”</a:t>
            </a:r>
          </a:p>
          <a:p>
            <a:pPr algn="just"/>
            <a:endParaRPr lang="fr-CA" b="1" dirty="0"/>
          </a:p>
          <a:p>
            <a:pPr algn="just"/>
            <a:r>
              <a:rPr lang="fr-CA" b="1" dirty="0" err="1"/>
              <a:t>Competencia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Voy</a:t>
            </a:r>
            <a:r>
              <a:rPr lang="fr-CA" dirty="0"/>
              <a:t> a </a:t>
            </a:r>
            <a:r>
              <a:rPr lang="fr-CA" dirty="0" err="1"/>
              <a:t>cotizar</a:t>
            </a:r>
            <a:r>
              <a:rPr lang="fr-CA" dirty="0"/>
              <a:t> con </a:t>
            </a:r>
            <a:r>
              <a:rPr lang="fr-CA" dirty="0" err="1"/>
              <a:t>otra</a:t>
            </a:r>
            <a:r>
              <a:rPr lang="fr-CA" dirty="0"/>
              <a:t> </a:t>
            </a:r>
            <a:r>
              <a:rPr lang="fr-CA" dirty="0" err="1"/>
              <a:t>empresa</a:t>
            </a:r>
            <a:r>
              <a:rPr lang="fr-CA" dirty="0"/>
              <a:t>” → </a:t>
            </a:r>
            <a:r>
              <a:rPr lang="fr-CA" dirty="0" err="1"/>
              <a:t>Respuesta</a:t>
            </a:r>
            <a:r>
              <a:rPr lang="fr-CA" dirty="0"/>
              <a:t>: “Le </a:t>
            </a:r>
            <a:r>
              <a:rPr lang="fr-CA" dirty="0" err="1"/>
              <a:t>invito</a:t>
            </a:r>
            <a:r>
              <a:rPr lang="fr-CA" dirty="0"/>
              <a:t> a </a:t>
            </a:r>
            <a:r>
              <a:rPr lang="fr-CA" dirty="0" err="1"/>
              <a:t>comparar</a:t>
            </a:r>
            <a:r>
              <a:rPr lang="fr-CA" dirty="0"/>
              <a:t>, </a:t>
            </a:r>
            <a:r>
              <a:rPr lang="fr-CA" dirty="0" err="1"/>
              <a:t>pero</a:t>
            </a:r>
            <a:r>
              <a:rPr lang="fr-CA" dirty="0"/>
              <a:t> </a:t>
            </a:r>
            <a:r>
              <a:rPr lang="fr-CA" dirty="0" err="1"/>
              <a:t>recuerde</a:t>
            </a:r>
            <a:r>
              <a:rPr lang="fr-CA" dirty="0"/>
              <a:t> que lo que </a:t>
            </a:r>
            <a:r>
              <a:rPr lang="fr-CA" dirty="0" err="1"/>
              <a:t>ofrecemos</a:t>
            </a:r>
            <a:r>
              <a:rPr lang="fr-CA" dirty="0"/>
              <a:t> </a:t>
            </a:r>
            <a:r>
              <a:rPr lang="fr-CA" dirty="0" err="1"/>
              <a:t>incluye</a:t>
            </a:r>
            <a:r>
              <a:rPr lang="fr-CA" dirty="0"/>
              <a:t> </a:t>
            </a:r>
            <a:r>
              <a:rPr lang="fr-CA" dirty="0" err="1"/>
              <a:t>soporte</a:t>
            </a:r>
            <a:r>
              <a:rPr lang="fr-CA" dirty="0"/>
              <a:t> </a:t>
            </a:r>
            <a:r>
              <a:rPr lang="fr-CA" dirty="0" err="1"/>
              <a:t>adicional</a:t>
            </a:r>
            <a:r>
              <a:rPr lang="fr-CA" dirty="0"/>
              <a:t> sin </a:t>
            </a:r>
            <a:r>
              <a:rPr lang="fr-CA" dirty="0" err="1"/>
              <a:t>costo</a:t>
            </a:r>
            <a:r>
              <a:rPr lang="fr-CA" dirty="0"/>
              <a:t>.”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8FD8113-4DA3-8ACB-EB64-038590DA7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498" y="180304"/>
            <a:ext cx="2321417" cy="232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61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6FA36-5D63-AE5C-FBCB-332BCEC55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Gatillos</a:t>
            </a:r>
            <a:r>
              <a:rPr lang="fr-CA" dirty="0"/>
              <a:t> mentales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CD11DC4-E974-C47C-DEA0-9066DB0FA460}"/>
              </a:ext>
            </a:extLst>
          </p:cNvPr>
          <p:cNvSpPr txBox="1"/>
          <p:nvPr/>
        </p:nvSpPr>
        <p:spPr>
          <a:xfrm>
            <a:off x="1188075" y="2287709"/>
            <a:ext cx="67678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Escasez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Últimos</a:t>
            </a:r>
            <a:r>
              <a:rPr lang="fr-CA" dirty="0"/>
              <a:t> </a:t>
            </a:r>
            <a:r>
              <a:rPr lang="fr-CA" dirty="0" err="1"/>
              <a:t>lugares</a:t>
            </a:r>
            <a:r>
              <a:rPr lang="fr-CA" dirty="0"/>
              <a:t> disponibles este mes.”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Urgencia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Promoción</a:t>
            </a:r>
            <a:r>
              <a:rPr lang="fr-CA" dirty="0"/>
              <a:t> </a:t>
            </a:r>
            <a:r>
              <a:rPr lang="fr-CA" dirty="0" err="1"/>
              <a:t>válida</a:t>
            </a:r>
            <a:r>
              <a:rPr lang="fr-CA" dirty="0"/>
              <a:t> </a:t>
            </a:r>
            <a:r>
              <a:rPr lang="fr-CA" dirty="0" err="1"/>
              <a:t>hasta</a:t>
            </a:r>
            <a:r>
              <a:rPr lang="fr-CA" dirty="0"/>
              <a:t> el </a:t>
            </a:r>
            <a:r>
              <a:rPr lang="fr-CA" dirty="0" err="1"/>
              <a:t>domingo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Autoridad</a:t>
            </a:r>
            <a:r>
              <a:rPr lang="fr-CA" b="1" dirty="0"/>
              <a:t>:</a:t>
            </a:r>
            <a:r>
              <a:rPr lang="fr-CA" dirty="0"/>
              <a:t> “</a:t>
            </a:r>
            <a:r>
              <a:rPr lang="fr-CA" dirty="0" err="1"/>
              <a:t>Certificado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la SEP / </a:t>
            </a:r>
            <a:r>
              <a:rPr lang="fr-CA" dirty="0" err="1"/>
              <a:t>avalado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COFEPRIS.”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Prueba</a:t>
            </a:r>
            <a:r>
              <a:rPr lang="fr-CA" b="1" dirty="0"/>
              <a:t> social:</a:t>
            </a:r>
            <a:r>
              <a:rPr lang="fr-CA" dirty="0"/>
              <a:t> “</a:t>
            </a:r>
            <a:r>
              <a:rPr lang="fr-CA" dirty="0" err="1"/>
              <a:t>Más</a:t>
            </a:r>
            <a:r>
              <a:rPr lang="fr-CA" dirty="0"/>
              <a:t> de 200 clientes </a:t>
            </a:r>
            <a:r>
              <a:rPr lang="fr-CA" dirty="0" err="1"/>
              <a:t>satisfechos</a:t>
            </a:r>
            <a:r>
              <a:rPr lang="fr-CA" dirty="0"/>
              <a:t> en los </a:t>
            </a:r>
            <a:r>
              <a:rPr lang="fr-CA" dirty="0" err="1"/>
              <a:t>últimos</a:t>
            </a:r>
            <a:r>
              <a:rPr lang="fr-CA" dirty="0"/>
              <a:t> 12 </a:t>
            </a:r>
            <a:r>
              <a:rPr lang="fr-CA" dirty="0" err="1"/>
              <a:t>meses</a:t>
            </a:r>
            <a:r>
              <a:rPr lang="fr-CA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1150789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1C6D2-0CA0-530F-6D97-ECBFD5C2D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Estrategias</a:t>
            </a:r>
            <a:r>
              <a:rPr lang="fr-CA" dirty="0"/>
              <a:t> de </a:t>
            </a:r>
            <a:r>
              <a:rPr lang="fr-CA" dirty="0" err="1"/>
              <a:t>cierre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1B83DF4-5BD9-4FD7-0DD2-9BE018168171}"/>
              </a:ext>
            </a:extLst>
          </p:cNvPr>
          <p:cNvSpPr txBox="1"/>
          <p:nvPr/>
        </p:nvSpPr>
        <p:spPr>
          <a:xfrm>
            <a:off x="1207394" y="2093976"/>
            <a:ext cx="672921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directo</a:t>
            </a:r>
            <a:r>
              <a:rPr lang="fr-CA" dirty="0"/>
              <a:t>: “¿</a:t>
            </a:r>
            <a:r>
              <a:rPr lang="fr-CA" dirty="0" err="1"/>
              <a:t>Firmamos</a:t>
            </a:r>
            <a:r>
              <a:rPr lang="fr-CA" dirty="0"/>
              <a:t> </a:t>
            </a:r>
            <a:r>
              <a:rPr lang="fr-CA" dirty="0" err="1"/>
              <a:t>ahora</a:t>
            </a:r>
            <a:r>
              <a:rPr lang="fr-CA" dirty="0"/>
              <a:t> para </a:t>
            </a:r>
            <a:r>
              <a:rPr lang="fr-CA" dirty="0" err="1"/>
              <a:t>comenzar</a:t>
            </a:r>
            <a:r>
              <a:rPr lang="fr-CA" dirty="0"/>
              <a:t> </a:t>
            </a:r>
            <a:r>
              <a:rPr lang="fr-CA" dirty="0" err="1"/>
              <a:t>hoy</a:t>
            </a:r>
            <a:r>
              <a:rPr lang="fr-CA" dirty="0"/>
              <a:t> </a:t>
            </a:r>
            <a:r>
              <a:rPr lang="fr-CA" dirty="0" err="1"/>
              <a:t>mismo</a:t>
            </a:r>
            <a:r>
              <a:rPr lang="fr-CA" dirty="0"/>
              <a:t>?”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alternativas</a:t>
            </a:r>
            <a:r>
              <a:rPr lang="fr-CA" dirty="0"/>
              <a:t>: “¿</a:t>
            </a:r>
            <a:r>
              <a:rPr lang="fr-CA" dirty="0" err="1"/>
              <a:t>Prefieres</a:t>
            </a:r>
            <a:r>
              <a:rPr lang="fr-CA" dirty="0"/>
              <a:t> 3 o 6 </a:t>
            </a:r>
            <a:r>
              <a:rPr lang="fr-CA" dirty="0" err="1"/>
              <a:t>meses</a:t>
            </a:r>
            <a:r>
              <a:rPr lang="fr-CA" dirty="0"/>
              <a:t> sin </a:t>
            </a:r>
            <a:r>
              <a:rPr lang="fr-CA" dirty="0" err="1"/>
              <a:t>intereses</a:t>
            </a:r>
            <a:r>
              <a:rPr lang="fr-CA" dirty="0"/>
              <a:t>?”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resumen</a:t>
            </a:r>
            <a:r>
              <a:rPr lang="fr-CA" dirty="0"/>
              <a:t>: “</a:t>
            </a:r>
            <a:r>
              <a:rPr lang="fr-CA" dirty="0" err="1"/>
              <a:t>Entonces</a:t>
            </a:r>
            <a:r>
              <a:rPr lang="fr-CA" dirty="0"/>
              <a:t>, el </a:t>
            </a:r>
            <a:r>
              <a:rPr lang="fr-CA" dirty="0" err="1"/>
              <a:t>paquete</a:t>
            </a:r>
            <a:r>
              <a:rPr lang="fr-CA" dirty="0"/>
              <a:t> </a:t>
            </a:r>
            <a:r>
              <a:rPr lang="fr-CA" dirty="0" err="1"/>
              <a:t>incluye</a:t>
            </a:r>
            <a:r>
              <a:rPr lang="fr-CA" dirty="0"/>
              <a:t> A, B y C, con </a:t>
            </a:r>
            <a:r>
              <a:rPr lang="fr-CA" dirty="0" err="1"/>
              <a:t>descuento</a:t>
            </a:r>
            <a:r>
              <a:rPr lang="fr-CA" dirty="0"/>
              <a:t> si lo </a:t>
            </a:r>
            <a:r>
              <a:rPr lang="fr-CA" dirty="0" err="1"/>
              <a:t>confirmamos</a:t>
            </a:r>
            <a:r>
              <a:rPr lang="fr-CA" dirty="0"/>
              <a:t> </a:t>
            </a:r>
            <a:r>
              <a:rPr lang="fr-CA" dirty="0" err="1"/>
              <a:t>hoy</a:t>
            </a:r>
            <a:r>
              <a:rPr lang="fr-CA" dirty="0"/>
              <a:t>”.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prueba</a:t>
            </a:r>
            <a:r>
              <a:rPr lang="fr-CA" dirty="0"/>
              <a:t>: “</a:t>
            </a:r>
            <a:r>
              <a:rPr lang="fr-CA" dirty="0" err="1"/>
              <a:t>Probemos</a:t>
            </a:r>
            <a:r>
              <a:rPr lang="fr-CA" dirty="0"/>
              <a:t> con este </a:t>
            </a:r>
            <a:r>
              <a:rPr lang="fr-CA" dirty="0" err="1"/>
              <a:t>servicio</a:t>
            </a:r>
            <a:r>
              <a:rPr lang="fr-CA" dirty="0"/>
              <a:t> </a:t>
            </a:r>
            <a:r>
              <a:rPr lang="fr-CA" dirty="0" err="1"/>
              <a:t>básico</a:t>
            </a:r>
            <a:r>
              <a:rPr lang="fr-CA" dirty="0"/>
              <a:t> y en un mes </a:t>
            </a:r>
            <a:r>
              <a:rPr lang="fr-CA" dirty="0" err="1"/>
              <a:t>escalamos</a:t>
            </a:r>
            <a:r>
              <a:rPr lang="fr-CA" dirty="0"/>
              <a:t> al </a:t>
            </a:r>
            <a:r>
              <a:rPr lang="fr-CA" dirty="0" err="1"/>
              <a:t>paquete</a:t>
            </a:r>
            <a:r>
              <a:rPr lang="fr-CA" dirty="0"/>
              <a:t> </a:t>
            </a:r>
            <a:r>
              <a:rPr lang="fr-CA" dirty="0" err="1"/>
              <a:t>completo</a:t>
            </a:r>
            <a:r>
              <a:rPr lang="fr-CA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2078102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84F0C-ED5E-E020-95F1-18A16E8FC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Seguimiento</a:t>
            </a:r>
            <a:r>
              <a:rPr lang="fr-CA" dirty="0"/>
              <a:t> y </a:t>
            </a:r>
            <a:r>
              <a:rPr lang="fr-CA" dirty="0" err="1"/>
              <a:t>fidelización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527143-AC15-18B7-1CD3-8AC871B87C1D}"/>
              </a:ext>
            </a:extLst>
          </p:cNvPr>
          <p:cNvSpPr txBox="1"/>
          <p:nvPr/>
        </p:nvSpPr>
        <p:spPr>
          <a:xfrm>
            <a:off x="1078605" y="1968757"/>
            <a:ext cx="698678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Importancia</a:t>
            </a:r>
            <a:r>
              <a:rPr lang="fr-CA" dirty="0"/>
              <a:t>: El 80% de las ventas </a:t>
            </a:r>
            <a:r>
              <a:rPr lang="fr-CA" dirty="0" err="1"/>
              <a:t>requiere</a:t>
            </a:r>
            <a:r>
              <a:rPr lang="fr-CA" dirty="0"/>
              <a:t> al </a:t>
            </a:r>
            <a:r>
              <a:rPr lang="fr-CA" dirty="0" err="1"/>
              <a:t>menos</a:t>
            </a:r>
            <a:r>
              <a:rPr lang="fr-CA" dirty="0"/>
              <a:t> 5 </a:t>
            </a:r>
            <a:r>
              <a:rPr lang="fr-CA" dirty="0" err="1"/>
              <a:t>seguimientos</a:t>
            </a:r>
            <a:r>
              <a:rPr lang="fr-CA" dirty="0"/>
              <a:t>, </a:t>
            </a:r>
            <a:r>
              <a:rPr lang="fr-CA" dirty="0" err="1"/>
              <a:t>pero</a:t>
            </a:r>
            <a:r>
              <a:rPr lang="fr-CA" dirty="0"/>
              <a:t> la </a:t>
            </a:r>
            <a:r>
              <a:rPr lang="fr-CA" dirty="0" err="1"/>
              <a:t>mayoría</a:t>
            </a:r>
            <a:r>
              <a:rPr lang="fr-CA" dirty="0"/>
              <a:t> de </a:t>
            </a:r>
            <a:r>
              <a:rPr lang="fr-CA" dirty="0" err="1"/>
              <a:t>vendedores</a:t>
            </a:r>
            <a:r>
              <a:rPr lang="fr-CA" dirty="0"/>
              <a:t> solo </a:t>
            </a:r>
            <a:r>
              <a:rPr lang="fr-CA" dirty="0" err="1"/>
              <a:t>hacen</a:t>
            </a:r>
            <a:r>
              <a:rPr lang="fr-CA" dirty="0"/>
              <a:t> 1 o 2.</a:t>
            </a:r>
          </a:p>
          <a:p>
            <a:r>
              <a:rPr lang="fr-CA" b="1" dirty="0" err="1"/>
              <a:t>Técnicas</a:t>
            </a:r>
            <a:r>
              <a:rPr lang="fr-CA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Seguimiento</a:t>
            </a:r>
            <a:r>
              <a:rPr lang="fr-CA" dirty="0"/>
              <a:t> </a:t>
            </a:r>
            <a:r>
              <a:rPr lang="fr-CA" dirty="0" err="1"/>
              <a:t>amable</a:t>
            </a:r>
            <a:r>
              <a:rPr lang="fr-CA" dirty="0"/>
              <a:t> (</a:t>
            </a:r>
            <a:r>
              <a:rPr lang="fr-CA" dirty="0" err="1"/>
              <a:t>ejemplo</a:t>
            </a:r>
            <a:r>
              <a:rPr lang="fr-CA" dirty="0"/>
              <a:t>: “¿</a:t>
            </a:r>
            <a:r>
              <a:rPr lang="fr-CA" dirty="0" err="1"/>
              <a:t>Puedo</a:t>
            </a:r>
            <a:r>
              <a:rPr lang="fr-CA" dirty="0"/>
              <a:t> </a:t>
            </a:r>
            <a:r>
              <a:rPr lang="fr-CA" dirty="0" err="1"/>
              <a:t>resolver</a:t>
            </a:r>
            <a:r>
              <a:rPr lang="fr-CA" dirty="0"/>
              <a:t> </a:t>
            </a:r>
            <a:r>
              <a:rPr lang="fr-CA" dirty="0" err="1"/>
              <a:t>alguna</a:t>
            </a:r>
            <a:r>
              <a:rPr lang="fr-CA" dirty="0"/>
              <a:t> </a:t>
            </a:r>
            <a:r>
              <a:rPr lang="fr-CA" dirty="0" err="1"/>
              <a:t>duda</a:t>
            </a:r>
            <a:r>
              <a:rPr lang="fr-CA" dirty="0"/>
              <a:t> antes de que tomes tu </a:t>
            </a:r>
            <a:r>
              <a:rPr lang="fr-CA" dirty="0" err="1"/>
              <a:t>decisión</a:t>
            </a:r>
            <a:r>
              <a:rPr lang="fr-CA" dirty="0"/>
              <a:t>?”).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Mensajes</a:t>
            </a:r>
            <a:r>
              <a:rPr lang="fr-CA" dirty="0"/>
              <a:t> de </a:t>
            </a:r>
            <a:r>
              <a:rPr lang="fr-CA" dirty="0" err="1"/>
              <a:t>valor</a:t>
            </a:r>
            <a:r>
              <a:rPr lang="fr-CA" dirty="0"/>
              <a:t> (</a:t>
            </a:r>
            <a:r>
              <a:rPr lang="fr-CA" dirty="0" err="1"/>
              <a:t>enviar</a:t>
            </a:r>
            <a:r>
              <a:rPr lang="fr-CA" dirty="0"/>
              <a:t> </a:t>
            </a:r>
            <a:r>
              <a:rPr lang="fr-CA" dirty="0" err="1"/>
              <a:t>artículos</a:t>
            </a:r>
            <a:r>
              <a:rPr lang="fr-CA" dirty="0"/>
              <a:t>, </a:t>
            </a:r>
            <a:r>
              <a:rPr lang="fr-CA" dirty="0" err="1"/>
              <a:t>tips</a:t>
            </a:r>
            <a:r>
              <a:rPr lang="fr-CA" dirty="0"/>
              <a:t> o </a:t>
            </a:r>
            <a:r>
              <a:rPr lang="fr-CA" dirty="0" err="1"/>
              <a:t>testimonios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Postventa</a:t>
            </a:r>
            <a:r>
              <a:rPr lang="fr-CA" dirty="0"/>
              <a:t> activa (</a:t>
            </a:r>
            <a:r>
              <a:rPr lang="fr-CA" dirty="0" err="1"/>
              <a:t>agradecimiento</a:t>
            </a:r>
            <a:r>
              <a:rPr lang="fr-CA" dirty="0"/>
              <a:t> + </a:t>
            </a:r>
            <a:r>
              <a:rPr lang="fr-CA" dirty="0" err="1"/>
              <a:t>preguntar</a:t>
            </a:r>
            <a:r>
              <a:rPr lang="fr-CA" dirty="0"/>
              <a:t> </a:t>
            </a:r>
            <a:r>
              <a:rPr lang="fr-CA" dirty="0" err="1"/>
              <a:t>cómo</a:t>
            </a:r>
            <a:r>
              <a:rPr lang="fr-CA" dirty="0"/>
              <a:t> va el </a:t>
            </a:r>
            <a:r>
              <a:rPr lang="fr-CA" dirty="0" err="1"/>
              <a:t>producto</a:t>
            </a:r>
            <a:r>
              <a:rPr lang="fr-CA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741487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Módulo 2: Ejercicios Prácticos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Juego de Objeciones: redactar y rebatir objeciones</a:t>
            </a:r>
          </a:p>
          <a:p>
            <a:r>
              <a:t>- Simulación de cierre por alternativas</a:t>
            </a:r>
          </a:p>
          <a:p>
            <a:r>
              <a:t>- Redacción de mensajes de seguimiento efectivos con gatillos mentales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314DA-7681-3EE3-91D8-401B13D09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AF6A21-22EC-A66D-63E8-957E28677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3840035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438</TotalTime>
  <Words>921</Words>
  <Application>Microsoft Macintosh PowerPoint</Application>
  <PresentationFormat>Affichage à l'écran (4:3)</PresentationFormat>
  <Paragraphs>83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3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Módulo 1: Fundamentos de las Ventas Efectivas</vt:lpstr>
      <vt:lpstr>1. Diferencia entre venta transaccional y venta consultiva</vt:lpstr>
      <vt:lpstr>2. Ciclo de ventas: prospección, contacto, presentación, objeciones, cierre y postventa</vt:lpstr>
      <vt:lpstr>Présentation PowerPoint</vt:lpstr>
      <vt:lpstr>3. Perfil del cliente ideal y segmentación básica</vt:lpstr>
      <vt:lpstr>4. Principios de comunicación efectiva: escucha activa, rapport, lenguaje verbal y no verbal</vt:lpstr>
      <vt:lpstr>Módulo 1: Ejercicios Prácticos</vt:lpstr>
      <vt:lpstr>Fin módulo 1</vt:lpstr>
      <vt:lpstr>Módulo 2: Técnicas Avanzadas y Estrategias de Cierre</vt:lpstr>
      <vt:lpstr>Tipos de objeciones</vt:lpstr>
      <vt:lpstr>Gatillos mentales</vt:lpstr>
      <vt:lpstr>Estrategias de cierre</vt:lpstr>
      <vt:lpstr>Seguimiento y fidelización</vt:lpstr>
      <vt:lpstr>Módulo 2: Ejercicios Prácticos</vt:lpstr>
      <vt:lpstr>Fin del módulo 2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11</cp:revision>
  <dcterms:created xsi:type="dcterms:W3CDTF">2013-01-27T09:14:16Z</dcterms:created>
  <dcterms:modified xsi:type="dcterms:W3CDTF">2025-09-05T18:42:55Z</dcterms:modified>
  <cp:category/>
</cp:coreProperties>
</file>